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4" r:id="rId2"/>
    <p:sldId id="256" r:id="rId3"/>
    <p:sldId id="257" r:id="rId4"/>
    <p:sldId id="258" r:id="rId5"/>
    <p:sldId id="259" r:id="rId6"/>
    <p:sldId id="265" r:id="rId7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188" autoAdjust="0"/>
  </p:normalViewPr>
  <p:slideViewPr>
    <p:cSldViewPr>
      <p:cViewPr varScale="1">
        <p:scale>
          <a:sx n="50" d="100"/>
          <a:sy n="50" d="100"/>
        </p:scale>
        <p:origin x="19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02268F-2D5A-4C96-B965-A4A400C50DE3}" type="datetimeFigureOut">
              <a:rPr lang="en-AU"/>
              <a:pPr>
                <a:defRPr/>
              </a:pPr>
              <a:t>13/04/2017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F1E144-BD27-4A52-817D-A14A6FE0CA7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96C7841-39A0-4707-B263-9E4293705558}" type="datetimeFigureOut">
              <a:rPr lang="en-AU"/>
              <a:pPr>
                <a:defRPr/>
              </a:pPr>
              <a:t>13/04/2017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124EBE4-3E33-414A-8A20-8D54F779D3D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9D5FA-2D03-490D-98E0-D652C5F8C5DD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9600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BC1DB-30B4-492C-A0B3-B7B52C3E541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9122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A0035-C04D-452A-BD20-9ADB22E25DFC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3033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E149C-65C6-4B74-94D5-66B8267DF9B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4099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29388-E890-4DB7-B7C4-C47081A915E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8924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71B9D-8258-4907-87D9-AF93574F280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3480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2420E-B96D-4A0C-AD80-3250451CF527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2941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D38DC-00B1-442E-89F1-D602A164047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DA601-BACD-478E-A97F-C4C0A8F74B1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1181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9744B-26EA-4965-A6F2-7DBBD6631E0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219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0A22A-E99E-4460-9C98-18407B075EC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8403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B7389D2-1BC3-41B5-8A18-D5A6B68952E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6858000" cy="1655762"/>
          </a:xfrm>
        </p:spPr>
        <p:txBody>
          <a:bodyPr/>
          <a:lstStyle/>
          <a:p>
            <a:pPr algn="r"/>
            <a:r>
              <a:rPr lang="en-AU" dirty="0"/>
              <a:t>Presentation by John McIlrath</a:t>
            </a:r>
          </a:p>
          <a:p>
            <a:pPr algn="r"/>
            <a:r>
              <a:rPr lang="en-AU" dirty="0"/>
              <a:t>ABF National Director Development Officer</a:t>
            </a:r>
          </a:p>
          <a:p>
            <a:pPr algn="r"/>
            <a:r>
              <a:rPr lang="en-AU" dirty="0"/>
              <a:t>April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D5FA-2D03-490D-98E0-D652C5F8C5DD}" type="slidenum">
              <a:rPr lang="en-AU" altLang="en-US" smtClean="0"/>
              <a:pPr>
                <a:defRPr/>
              </a:pPr>
              <a:t>1</a:t>
            </a:fld>
            <a:endParaRPr lang="en-AU" altLang="en-US"/>
          </a:p>
        </p:txBody>
      </p:sp>
      <p:sp>
        <p:nvSpPr>
          <p:cNvPr id="5" name="Rectangle 4"/>
          <p:cNvSpPr/>
          <p:nvPr/>
        </p:nvSpPr>
        <p:spPr>
          <a:xfrm>
            <a:off x="1435416" y="1132657"/>
            <a:ext cx="64940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A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Leads out of turn !!</a:t>
            </a:r>
          </a:p>
        </p:txBody>
      </p:sp>
    </p:spTree>
    <p:extLst>
      <p:ext uri="{BB962C8B-B14F-4D97-AF65-F5344CB8AC3E}">
        <p14:creationId xmlns:p14="http://schemas.microsoft.com/office/powerpoint/2010/main" val="188535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63613"/>
            <a:ext cx="4895850" cy="499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280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64175" y="620713"/>
            <a:ext cx="3676650" cy="7848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b="1" u="sng" dirty="0"/>
              <a:t>Opening Lead Out Of Turn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/>
              <a:t>South (Declarer) may:-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Accept the lead</a:t>
            </a:r>
          </a:p>
          <a:p>
            <a:pPr marL="800100" lvl="1" indent="-342900">
              <a:buFont typeface="+mj-lt"/>
              <a:buAutoNum type="alphaLcPeriod"/>
              <a:defRPr/>
            </a:pPr>
            <a:r>
              <a:rPr lang="en-AU" dirty="0"/>
              <a:t>Look at Dummy</a:t>
            </a:r>
          </a:p>
          <a:p>
            <a:pPr marL="800100" lvl="1" indent="-342900">
              <a:buFont typeface="+mj-lt"/>
              <a:buAutoNum type="alphaLcPeriod"/>
              <a:defRPr/>
            </a:pPr>
            <a:r>
              <a:rPr lang="en-AU" dirty="0"/>
              <a:t>Be Dummy and let partner play the hand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Not accept lead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AU" dirty="0"/>
              <a:t>Demand a SPADE lead</a:t>
            </a:r>
          </a:p>
          <a:p>
            <a:pPr lvl="2">
              <a:defRPr/>
            </a:pPr>
            <a:r>
              <a:rPr lang="en-AU" dirty="0"/>
              <a:t> &amp; card returned to hand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AU" dirty="0"/>
              <a:t>Deny a SPADE lead</a:t>
            </a:r>
          </a:p>
          <a:p>
            <a:pPr lvl="2">
              <a:defRPr/>
            </a:pPr>
            <a:r>
              <a:rPr lang="en-AU" dirty="0"/>
              <a:t>&amp; card returned to hand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AU" dirty="0"/>
              <a:t>Allow lead of any other suit &amp; Card lead stay on the table as a MAJOR penalty card and all MAJOR penalty card provisions apply which are …...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N.B. It is UI that E holds that card, if returned to hand</a:t>
            </a:r>
          </a:p>
          <a:p>
            <a:pPr marL="342900" indent="-342900">
              <a:buFontTx/>
              <a:buAutoNum type="arabicPeriod"/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marL="342900" indent="-342900">
              <a:buFont typeface="+mj-lt"/>
              <a:buAutoNum type="arabicPeriod"/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fld id="{D704726A-DC28-40FF-B3B1-B1C83386806D}" type="slidenum">
              <a:rPr lang="en-US" altLang="en-US" smtClean="0"/>
              <a:pPr eaLnBrk="1" hangingPunct="1"/>
              <a:t>3</a:t>
            </a:fld>
            <a:fld id="{AB06D035-30A3-4FD5-A551-638F2CC0F98B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  <p:pic>
        <p:nvPicPr>
          <p:cNvPr id="5123" name="Picture 4" descr="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28625"/>
            <a:ext cx="446405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1676BD-604C-4F38-868D-7A865500FA7E}" type="slidenum">
              <a:rPr lang="en-AU" altLang="en-US" sz="28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AU" alt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5467350" y="428625"/>
            <a:ext cx="3676650" cy="7847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b="1" u="sng" dirty="0"/>
              <a:t>Lead Out Of Turn, when declarer (or Dummy) turn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/>
              <a:t>South (Declarer) may:-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Accept the lead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Not accept lead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AU" dirty="0"/>
              <a:t>Card lead stay on the table as a MAJOR penalty card and all MAJOR penalty card provisions apply which are …...</a:t>
            </a:r>
          </a:p>
          <a:p>
            <a:pPr marL="1314450" lvl="2" indent="-400050">
              <a:buFont typeface="+mj-lt"/>
              <a:buAutoNum type="romanLcPeriod"/>
              <a:defRPr/>
            </a:pPr>
            <a:r>
              <a:rPr lang="en-AU" dirty="0"/>
              <a:t>Played at first legal opportunity either:-</a:t>
            </a:r>
            <a:br>
              <a:rPr lang="en-AU" dirty="0"/>
            </a:br>
            <a:r>
              <a:rPr lang="en-AU" dirty="0"/>
              <a:t>Leading,</a:t>
            </a:r>
            <a:br>
              <a:rPr lang="en-AU" dirty="0"/>
            </a:br>
            <a:r>
              <a:rPr lang="en-AU" dirty="0"/>
              <a:t>Following suit, or</a:t>
            </a:r>
            <a:br>
              <a:rPr lang="en-AU" dirty="0"/>
            </a:br>
            <a:r>
              <a:rPr lang="en-AU" dirty="0"/>
              <a:t>Discarding, and if partner gets on lead, declarer will have certain rights as to what can or cannot be lead.</a:t>
            </a:r>
          </a:p>
          <a:p>
            <a:pPr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marL="342900" indent="-342900">
              <a:buFont typeface="+mj-lt"/>
              <a:buAutoNum type="arabicPeriod"/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1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73100"/>
            <a:ext cx="4464050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7CDFD1-18C3-4523-BF77-4E6082928371}" type="slidenum">
              <a:rPr lang="en-AU" altLang="en-US" sz="28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AU" alt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5464175" y="620713"/>
            <a:ext cx="3676650" cy="7294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b="1" u="sng" dirty="0"/>
              <a:t>Lead Out Of Turn, when partner won the previous trick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/>
              <a:t>South (Declarer) may:-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Accept the lead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Not accept lead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AU" dirty="0"/>
              <a:t>Demand a CLUB lead</a:t>
            </a:r>
          </a:p>
          <a:p>
            <a:pPr lvl="2">
              <a:defRPr/>
            </a:pPr>
            <a:r>
              <a:rPr lang="en-AU" dirty="0"/>
              <a:t> &amp; card returned to hand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AU" dirty="0"/>
              <a:t>Deny a CLUB lead</a:t>
            </a:r>
          </a:p>
          <a:p>
            <a:pPr lvl="2">
              <a:defRPr/>
            </a:pPr>
            <a:r>
              <a:rPr lang="en-AU" dirty="0"/>
              <a:t>&amp; card returned to hand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AU" dirty="0"/>
              <a:t>Allow lead of any other suit &amp; Card lead stay on the table as a MAJOR penalty card and all MAJOR penalty card provisions apply which are …...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N.B. It is UI that E holds that card, if returned to the hand.</a:t>
            </a:r>
          </a:p>
          <a:p>
            <a:pPr marL="342900" indent="-342900">
              <a:buFontTx/>
              <a:buAutoNum type="arabicPeriod"/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marL="342900" indent="-342900">
              <a:buFont typeface="+mj-lt"/>
              <a:buAutoNum type="arabicPeriod"/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1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65175"/>
            <a:ext cx="4230688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05B820-F68D-4D7E-9757-7AB3F051601D}" type="slidenum">
              <a:rPr lang="en-AU" altLang="en-US" sz="28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AU" alt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4859338" y="549275"/>
            <a:ext cx="3678237" cy="701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b="1" u="sng" dirty="0"/>
              <a:t>Lead Out Of Turn, by Declarer when opponents won the previous trick</a:t>
            </a:r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/>
              <a:t>Either defender may accept, or NOT accept the lead. </a:t>
            </a:r>
          </a:p>
          <a:p>
            <a:pPr>
              <a:defRPr/>
            </a:pPr>
            <a:r>
              <a:rPr lang="en-AU" dirty="0"/>
              <a:t>If they choose differently, then the option expressed by player next in turn shall prevail.</a:t>
            </a:r>
          </a:p>
          <a:p>
            <a:pPr>
              <a:defRPr/>
            </a:pPr>
            <a:endParaRPr lang="en-AU" dirty="0"/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Accept the lead and play continues, as normal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Not accept lead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AU" dirty="0"/>
              <a:t>Card returned to hand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AU" dirty="0"/>
              <a:t>Correct hand leads to trick.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N.B. Declarer can NEVER have a penalty card</a:t>
            </a:r>
          </a:p>
          <a:p>
            <a:pPr marL="342900" indent="-342900">
              <a:buFontTx/>
              <a:buAutoNum type="arabicPeriod"/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marL="342900" indent="-342900">
              <a:buFont typeface="+mj-lt"/>
              <a:buAutoNum type="arabicPeriod"/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1-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92175"/>
            <a:ext cx="4033838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12AA64-CC67-414F-A5C4-644BEDEE085A}" type="slidenum">
              <a:rPr lang="en-AU" altLang="en-US" sz="28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AU" altLang="en-US" sz="1400"/>
          </a:p>
        </p:txBody>
      </p:sp>
      <p:sp>
        <p:nvSpPr>
          <p:cNvPr id="6" name="TextBox 5"/>
          <p:cNvSpPr txBox="1"/>
          <p:nvPr/>
        </p:nvSpPr>
        <p:spPr>
          <a:xfrm>
            <a:off x="4859338" y="549275"/>
            <a:ext cx="3678237" cy="7570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b="1" u="sng" dirty="0"/>
              <a:t>Lead Out Of Turn, by Declarer when DUMMY won the previous </a:t>
            </a:r>
            <a:r>
              <a:rPr lang="en-AU" b="1" u="sng"/>
              <a:t>trick (or vice-versa)</a:t>
            </a:r>
            <a:endParaRPr lang="en-AU" b="1" u="sng" dirty="0"/>
          </a:p>
          <a:p>
            <a:pPr>
              <a:defRPr/>
            </a:pPr>
            <a:endParaRPr lang="en-AU" dirty="0"/>
          </a:p>
          <a:p>
            <a:pPr>
              <a:defRPr/>
            </a:pPr>
            <a:r>
              <a:rPr lang="en-AU" dirty="0"/>
              <a:t>Either defender may accept, or NOT accept the lead. </a:t>
            </a:r>
          </a:p>
          <a:p>
            <a:pPr>
              <a:defRPr/>
            </a:pPr>
            <a:r>
              <a:rPr lang="en-AU" dirty="0"/>
              <a:t>If they choose differently, then the option expressed by player next in turn shall prevail.</a:t>
            </a:r>
          </a:p>
          <a:p>
            <a:pPr>
              <a:defRPr/>
            </a:pPr>
            <a:endParaRPr lang="en-AU" dirty="0"/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Accept the lead and play continues, as normal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Not accept lead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AU" dirty="0"/>
              <a:t>Card returned to hand</a:t>
            </a:r>
          </a:p>
          <a:p>
            <a:pPr marL="800100" lvl="1" indent="-342900">
              <a:buFontTx/>
              <a:buAutoNum type="alphaLcPeriod"/>
              <a:defRPr/>
            </a:pPr>
            <a:r>
              <a:rPr lang="en-AU" dirty="0"/>
              <a:t>Correct hand leads to trick.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AU" dirty="0"/>
              <a:t>N.B. A statement that the lead is from the wrong hand is simply drawing attention to the infraction</a:t>
            </a:r>
          </a:p>
          <a:p>
            <a:pPr marL="342900" indent="-342900">
              <a:buFontTx/>
              <a:buAutoNum type="arabicPeriod"/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lvl="2">
              <a:defRPr/>
            </a:pPr>
            <a:endParaRPr lang="en-AU" dirty="0"/>
          </a:p>
          <a:p>
            <a:pPr lvl="2"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marL="800100" lvl="1" indent="-342900">
              <a:buFontTx/>
              <a:buAutoNum type="alphaLcPeriod"/>
              <a:defRPr/>
            </a:pPr>
            <a:endParaRPr lang="en-AU" dirty="0"/>
          </a:p>
          <a:p>
            <a:pPr marL="342900" indent="-342900">
              <a:buFont typeface="+mj-lt"/>
              <a:buAutoNum type="arabicPeriod"/>
              <a:defRPr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188</TotalTime>
  <Words>418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PowerPoint Presentation</vt:lpstr>
      <vt:lpstr>PowerPoint Presentation</vt:lpstr>
      <vt:lpstr>33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</dc:creator>
  <cp:lastModifiedBy>johnmcilrath@outlook.com</cp:lastModifiedBy>
  <cp:revision>22</cp:revision>
  <cp:lastPrinted>2016-06-01T11:03:58Z</cp:lastPrinted>
  <dcterms:created xsi:type="dcterms:W3CDTF">2013-08-04T05:08:41Z</dcterms:created>
  <dcterms:modified xsi:type="dcterms:W3CDTF">2017-04-13T06:24:12Z</dcterms:modified>
</cp:coreProperties>
</file>