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86" r:id="rId4"/>
    <p:sldId id="287" r:id="rId5"/>
    <p:sldId id="288" r:id="rId6"/>
    <p:sldId id="259" r:id="rId7"/>
    <p:sldId id="260" r:id="rId8"/>
    <p:sldId id="271" r:id="rId9"/>
    <p:sldId id="272" r:id="rId10"/>
    <p:sldId id="261" r:id="rId11"/>
    <p:sldId id="262" r:id="rId12"/>
    <p:sldId id="263" r:id="rId13"/>
    <p:sldId id="290" r:id="rId14"/>
    <p:sldId id="264" r:id="rId15"/>
    <p:sldId id="265" r:id="rId16"/>
    <p:sldId id="266" r:id="rId17"/>
    <p:sldId id="267" r:id="rId18"/>
  </p:sldIdLst>
  <p:sldSz cx="9144000" cy="6858000" type="screen4x3"/>
  <p:notesSz cx="6797675" cy="9926638"/>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smtClean="0"/>
            </a:lvl1pPr>
          </a:lstStyle>
          <a:p>
            <a:pPr>
              <a:defRPr/>
            </a:pPr>
            <a:fld id="{E1386CAD-FB32-4492-8F69-B0C7E102A3EC}" type="datetimeFigureOut">
              <a:rPr lang="en-AU"/>
              <a:pPr>
                <a:defRPr/>
              </a:pPr>
              <a:t>13/04/2017</a:t>
            </a:fld>
            <a:endParaRPr lang="en-AU"/>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eaLnBrk="1" hangingPunct="1">
              <a:defRPr sz="1200"/>
            </a:lvl1pPr>
          </a:lstStyle>
          <a:p>
            <a:pPr>
              <a:defRPr/>
            </a:pPr>
            <a:endParaRPr lang="en-AU"/>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eaLnBrk="1" hangingPunct="1">
              <a:defRPr sz="1200" smtClean="0"/>
            </a:lvl1pPr>
          </a:lstStyle>
          <a:p>
            <a:pPr>
              <a:defRPr/>
            </a:pPr>
            <a:fld id="{4FC61599-453B-4D03-8A21-495DFAEA7E02}"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smtClean="0"/>
            </a:lvl1pPr>
          </a:lstStyle>
          <a:p>
            <a:pPr>
              <a:defRPr/>
            </a:pPr>
            <a:fld id="{D22F0199-D994-4DA0-8094-5D93A30A6DE0}" type="datetimeFigureOut">
              <a:rPr lang="en-AU"/>
              <a:pPr>
                <a:defRPr/>
              </a:pPr>
              <a:t>13/04/2017</a:t>
            </a:fld>
            <a:endParaRPr lang="en-AU"/>
          </a:p>
        </p:txBody>
      </p:sp>
      <p:sp>
        <p:nvSpPr>
          <p:cNvPr id="4" name="Slide Image Placeholder 3"/>
          <p:cNvSpPr>
            <a:spLocks noGrp="1" noRot="1" noChangeAspect="1"/>
          </p:cNvSpPr>
          <p:nvPr>
            <p:ph type="sldImg" idx="2"/>
          </p:nvPr>
        </p:nvSpPr>
        <p:spPr>
          <a:xfrm>
            <a:off x="1168400" y="1243013"/>
            <a:ext cx="4460875" cy="334645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eaLnBrk="1" hangingPunct="1">
              <a:defRPr sz="1200"/>
            </a:lvl1pPr>
          </a:lstStyle>
          <a:p>
            <a:pPr>
              <a:defRPr/>
            </a:pPr>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eaLnBrk="1" hangingPunct="1">
              <a:defRPr sz="1200" smtClean="0"/>
            </a:lvl1pPr>
          </a:lstStyle>
          <a:p>
            <a:pPr>
              <a:defRPr/>
            </a:pPr>
            <a:fld id="{0F0182FA-A550-4D58-98CA-96A2C3CCF147}"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85ACE8F4-1717-41DC-9A9C-849150FB2120}" type="slidenum">
              <a:rPr lang="en-AU" altLang="en-US"/>
              <a:pPr>
                <a:defRPr/>
              </a:pPr>
              <a:t>‹#›</a:t>
            </a:fld>
            <a:endParaRPr lang="en-AU" altLang="en-US"/>
          </a:p>
        </p:txBody>
      </p:sp>
    </p:spTree>
    <p:extLst>
      <p:ext uri="{BB962C8B-B14F-4D97-AF65-F5344CB8AC3E}">
        <p14:creationId xmlns:p14="http://schemas.microsoft.com/office/powerpoint/2010/main" val="251523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1B89E2-C4DA-4F63-A501-F593E689A143}" type="slidenum">
              <a:rPr lang="en-AU" altLang="en-US"/>
              <a:pPr>
                <a:defRPr/>
              </a:pPr>
              <a:t>‹#›</a:t>
            </a:fld>
            <a:endParaRPr lang="en-AU" altLang="en-US"/>
          </a:p>
        </p:txBody>
      </p:sp>
    </p:spTree>
    <p:extLst>
      <p:ext uri="{BB962C8B-B14F-4D97-AF65-F5344CB8AC3E}">
        <p14:creationId xmlns:p14="http://schemas.microsoft.com/office/powerpoint/2010/main" val="238764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15E593-DA01-49F1-B3E6-1A660DB861D6}" type="slidenum">
              <a:rPr lang="en-AU" altLang="en-US"/>
              <a:pPr>
                <a:defRPr/>
              </a:pPr>
              <a:t>‹#›</a:t>
            </a:fld>
            <a:endParaRPr lang="en-AU" altLang="en-US"/>
          </a:p>
        </p:txBody>
      </p:sp>
    </p:spTree>
    <p:extLst>
      <p:ext uri="{BB962C8B-B14F-4D97-AF65-F5344CB8AC3E}">
        <p14:creationId xmlns:p14="http://schemas.microsoft.com/office/powerpoint/2010/main" val="254295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DD89BF86-3DFD-42C1-BEB7-955571B0C61A}" type="slidenum">
              <a:rPr lang="en-AU" altLang="en-US"/>
              <a:pPr>
                <a:defRPr/>
              </a:pPr>
              <a:t>‹#›</a:t>
            </a:fld>
            <a:endParaRPr lang="en-AU" altLang="en-US"/>
          </a:p>
        </p:txBody>
      </p:sp>
    </p:spTree>
    <p:extLst>
      <p:ext uri="{BB962C8B-B14F-4D97-AF65-F5344CB8AC3E}">
        <p14:creationId xmlns:p14="http://schemas.microsoft.com/office/powerpoint/2010/main" val="1194923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DB027C-F437-4276-9CBC-6B8E8F7CB1C1}" type="slidenum">
              <a:rPr lang="en-AU" altLang="en-US"/>
              <a:pPr>
                <a:defRPr/>
              </a:pPr>
              <a:t>‹#›</a:t>
            </a:fld>
            <a:endParaRPr lang="en-AU" altLang="en-US"/>
          </a:p>
        </p:txBody>
      </p:sp>
    </p:spTree>
    <p:extLst>
      <p:ext uri="{BB962C8B-B14F-4D97-AF65-F5344CB8AC3E}">
        <p14:creationId xmlns:p14="http://schemas.microsoft.com/office/powerpoint/2010/main" val="416522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pPr>
              <a:defRPr/>
            </a:pPr>
            <a:fld id="{4F338783-F882-4195-AD62-4EAFD0AA80F3}" type="slidenum">
              <a:rPr lang="en-AU" altLang="en-US"/>
              <a:pPr>
                <a:defRPr/>
              </a:pPr>
              <a:t>‹#›</a:t>
            </a:fld>
            <a:endParaRPr lang="en-AU" altLang="en-US"/>
          </a:p>
        </p:txBody>
      </p:sp>
    </p:spTree>
    <p:extLst>
      <p:ext uri="{BB962C8B-B14F-4D97-AF65-F5344CB8AC3E}">
        <p14:creationId xmlns:p14="http://schemas.microsoft.com/office/powerpoint/2010/main" val="283556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9" name="Rectangle 6"/>
          <p:cNvSpPr>
            <a:spLocks noGrp="1" noChangeArrowheads="1"/>
          </p:cNvSpPr>
          <p:nvPr>
            <p:ph type="sldNum" sz="quarter" idx="12"/>
          </p:nvPr>
        </p:nvSpPr>
        <p:spPr>
          <a:ln/>
        </p:spPr>
        <p:txBody>
          <a:bodyPr/>
          <a:lstStyle>
            <a:lvl1pPr>
              <a:defRPr/>
            </a:lvl1pPr>
          </a:lstStyle>
          <a:p>
            <a:pPr>
              <a:defRPr/>
            </a:pPr>
            <a:fld id="{9C8E362E-A705-477E-BAD6-883435484169}" type="slidenum">
              <a:rPr lang="en-AU" altLang="en-US"/>
              <a:pPr>
                <a:defRPr/>
              </a:pPr>
              <a:t>‹#›</a:t>
            </a:fld>
            <a:endParaRPr lang="en-AU" altLang="en-US"/>
          </a:p>
        </p:txBody>
      </p:sp>
    </p:spTree>
    <p:extLst>
      <p:ext uri="{BB962C8B-B14F-4D97-AF65-F5344CB8AC3E}">
        <p14:creationId xmlns:p14="http://schemas.microsoft.com/office/powerpoint/2010/main" val="423417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5" name="Rectangle 6"/>
          <p:cNvSpPr>
            <a:spLocks noGrp="1" noChangeArrowheads="1"/>
          </p:cNvSpPr>
          <p:nvPr>
            <p:ph type="sldNum" sz="quarter" idx="12"/>
          </p:nvPr>
        </p:nvSpPr>
        <p:spPr>
          <a:ln/>
        </p:spPr>
        <p:txBody>
          <a:bodyPr/>
          <a:lstStyle>
            <a:lvl1pPr>
              <a:defRPr/>
            </a:lvl1pPr>
          </a:lstStyle>
          <a:p>
            <a:pPr>
              <a:defRPr/>
            </a:pPr>
            <a:fld id="{AFEAAA70-058A-438D-88FA-EA86581C9AC6}" type="slidenum">
              <a:rPr lang="en-AU" altLang="en-US"/>
              <a:pPr>
                <a:defRPr/>
              </a:pPr>
              <a:t>‹#›</a:t>
            </a:fld>
            <a:endParaRPr lang="en-AU" altLang="en-US"/>
          </a:p>
        </p:txBody>
      </p:sp>
    </p:spTree>
    <p:extLst>
      <p:ext uri="{BB962C8B-B14F-4D97-AF65-F5344CB8AC3E}">
        <p14:creationId xmlns:p14="http://schemas.microsoft.com/office/powerpoint/2010/main" val="1646594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4" name="Rectangle 6"/>
          <p:cNvSpPr>
            <a:spLocks noGrp="1" noChangeArrowheads="1"/>
          </p:cNvSpPr>
          <p:nvPr>
            <p:ph type="sldNum" sz="quarter" idx="12"/>
          </p:nvPr>
        </p:nvSpPr>
        <p:spPr>
          <a:ln/>
        </p:spPr>
        <p:txBody>
          <a:bodyPr/>
          <a:lstStyle>
            <a:lvl1pPr>
              <a:defRPr/>
            </a:lvl1pPr>
          </a:lstStyle>
          <a:p>
            <a:pPr>
              <a:defRPr/>
            </a:pPr>
            <a:fld id="{2B349B87-325D-494C-AB70-A3F5FA0CE2CA}" type="slidenum">
              <a:rPr lang="en-AU" altLang="en-US"/>
              <a:pPr>
                <a:defRPr/>
              </a:pPr>
              <a:t>‹#›</a:t>
            </a:fld>
            <a:endParaRPr lang="en-AU" altLang="en-US"/>
          </a:p>
        </p:txBody>
      </p:sp>
    </p:spTree>
    <p:extLst>
      <p:ext uri="{BB962C8B-B14F-4D97-AF65-F5344CB8AC3E}">
        <p14:creationId xmlns:p14="http://schemas.microsoft.com/office/powerpoint/2010/main" val="62653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0EA217-4824-493E-8571-E8F63FECC29B}" type="slidenum">
              <a:rPr lang="en-AU" altLang="en-US"/>
              <a:pPr>
                <a:defRPr/>
              </a:pPr>
              <a:t>‹#›</a:t>
            </a:fld>
            <a:endParaRPr lang="en-AU" altLang="en-US"/>
          </a:p>
        </p:txBody>
      </p:sp>
    </p:spTree>
    <p:extLst>
      <p:ext uri="{BB962C8B-B14F-4D97-AF65-F5344CB8AC3E}">
        <p14:creationId xmlns:p14="http://schemas.microsoft.com/office/powerpoint/2010/main" val="3944704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B65384-8868-4294-AF39-1A2E7EAD0C74}" type="slidenum">
              <a:rPr lang="en-AU" altLang="en-US"/>
              <a:pPr>
                <a:defRPr/>
              </a:pPr>
              <a:t>‹#›</a:t>
            </a:fld>
            <a:endParaRPr lang="en-AU" altLang="en-US"/>
          </a:p>
        </p:txBody>
      </p:sp>
    </p:spTree>
    <p:extLst>
      <p:ext uri="{BB962C8B-B14F-4D97-AF65-F5344CB8AC3E}">
        <p14:creationId xmlns:p14="http://schemas.microsoft.com/office/powerpoint/2010/main" val="2933516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AU"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AU"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6D21D40-D25F-4913-BF2E-2A1DEF97EF0C}"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33"/>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93763" y="1484313"/>
            <a:ext cx="7772400" cy="1470025"/>
          </a:xfrm>
        </p:spPr>
        <p:txBody>
          <a:bodyPr anchor="ctr"/>
          <a:lstStyle/>
          <a:p>
            <a:pPr eaLnBrk="1" hangingPunct="1"/>
            <a:r>
              <a:rPr lang="en-AU" altLang="en-US"/>
              <a:t>Misinformation</a:t>
            </a:r>
          </a:p>
        </p:txBody>
      </p:sp>
      <p:pic>
        <p:nvPicPr>
          <p:cNvPr id="409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360045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4"/>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51FBA0D-5B06-43AF-9479-6BC5E8D49113}" type="slidenum">
              <a:rPr lang="en-AU" altLang="en-US"/>
              <a:pPr/>
              <a:t>1</a:t>
            </a:fld>
            <a:endParaRPr lang="en-AU"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AU" altLang="en-US"/>
              <a:t>Remedies before play starts</a:t>
            </a:r>
          </a:p>
        </p:txBody>
      </p:sp>
      <p:sp>
        <p:nvSpPr>
          <p:cNvPr id="7171" name="Rectangle 3"/>
          <p:cNvSpPr>
            <a:spLocks noGrp="1" noChangeArrowheads="1"/>
          </p:cNvSpPr>
          <p:nvPr>
            <p:ph type="body" idx="1"/>
          </p:nvPr>
        </p:nvSpPr>
        <p:spPr/>
        <p:txBody>
          <a:bodyPr/>
          <a:lstStyle/>
          <a:p>
            <a:pPr eaLnBrk="1" hangingPunct="1">
              <a:buFontTx/>
              <a:buNone/>
            </a:pPr>
            <a:r>
              <a:rPr lang="en-AU" altLang="en-US"/>
              <a:t>If a misexplanation has been given:</a:t>
            </a:r>
          </a:p>
          <a:p>
            <a:pPr eaLnBrk="1" hangingPunct="1">
              <a:buFontTx/>
              <a:buNone/>
            </a:pPr>
            <a:r>
              <a:rPr lang="en-AU" altLang="en-US"/>
              <a:t>* non-offenders may change last call;</a:t>
            </a:r>
          </a:p>
          <a:p>
            <a:pPr eaLnBrk="1" hangingPunct="1">
              <a:buFontTx/>
              <a:buNone/>
            </a:pPr>
            <a:r>
              <a:rPr lang="en-AU" altLang="en-US"/>
              <a:t>* non-offenders protected for earlier calls.</a:t>
            </a:r>
            <a:br>
              <a:rPr lang="en-AU" altLang="en-US"/>
            </a:br>
            <a:endParaRPr lang="en-AU" altLang="en-US"/>
          </a:p>
          <a:p>
            <a:pPr eaLnBrk="1" hangingPunct="1">
              <a:buFontTx/>
              <a:buNone/>
            </a:pPr>
            <a:r>
              <a:rPr lang="en-AU" altLang="en-US"/>
              <a:t>	It may be prudent for the director to take a player away from the table to ask what they would have done with the accurate information </a:t>
            </a:r>
          </a:p>
        </p:txBody>
      </p:sp>
      <p:sp>
        <p:nvSpPr>
          <p:cNvPr id="13316"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8A654EF-586B-4291-9E13-6A96D82140B6}" type="slidenum">
              <a:rPr lang="en-AU" altLang="en-US"/>
              <a:pPr/>
              <a:t>10</a:t>
            </a:fld>
            <a:endParaRPr lang="en-AU" altLang="en-US"/>
          </a:p>
        </p:txBody>
      </p:sp>
      <p:pic>
        <p:nvPicPr>
          <p:cNvPr id="13317" name="Picture 6"/>
          <p:cNvPicPr>
            <a:picLocks noChangeAspect="1"/>
          </p:cNvPicPr>
          <p:nvPr/>
        </p:nvPicPr>
        <p:blipFill>
          <a:blip r:embed="rId2">
            <a:extLst>
              <a:ext uri="{28A0092B-C50C-407E-A947-70E740481C1C}">
                <a14:useLocalDpi xmlns:a14="http://schemas.microsoft.com/office/drawing/2010/main" val="0"/>
              </a:ext>
            </a:extLst>
          </a:blip>
          <a:srcRect b="30083"/>
          <a:stretch>
            <a:fillRect/>
          </a:stretch>
        </p:blipFill>
        <p:spPr bwMode="auto">
          <a:xfrm>
            <a:off x="5162550" y="5364163"/>
            <a:ext cx="2781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AU" altLang="en-US"/>
              <a:t>Remedies before play starts</a:t>
            </a:r>
          </a:p>
        </p:txBody>
      </p:sp>
      <p:sp>
        <p:nvSpPr>
          <p:cNvPr id="8195" name="Rectangle 3"/>
          <p:cNvSpPr>
            <a:spLocks noGrp="1" noChangeArrowheads="1"/>
          </p:cNvSpPr>
          <p:nvPr>
            <p:ph type="body" idx="1"/>
          </p:nvPr>
        </p:nvSpPr>
        <p:spPr/>
        <p:txBody>
          <a:bodyPr/>
          <a:lstStyle/>
          <a:p>
            <a:pPr eaLnBrk="1" hangingPunct="1">
              <a:buFontTx/>
              <a:buNone/>
            </a:pPr>
            <a:r>
              <a:rPr lang="en-AU" altLang="en-US" sz="2600"/>
              <a:t>		North		East		South		West</a:t>
            </a:r>
          </a:p>
          <a:p>
            <a:pPr eaLnBrk="1" hangingPunct="1">
              <a:buFontTx/>
              <a:buNone/>
            </a:pPr>
            <a:r>
              <a:rPr lang="en-AU" altLang="en-US" sz="2600"/>
              <a:t>1.		1NT		2C		3NT		</a:t>
            </a:r>
          </a:p>
          <a:p>
            <a:pPr eaLnBrk="1" hangingPunct="1">
              <a:buFontTx/>
              <a:buNone/>
            </a:pPr>
            <a:r>
              <a:rPr lang="en-AU" altLang="en-US" sz="2600"/>
              <a:t> - at this point, West realises that he should have alerted 2C (showing the majors) </a:t>
            </a:r>
          </a:p>
          <a:p>
            <a:pPr eaLnBrk="1" hangingPunct="1">
              <a:buFontTx/>
              <a:buNone/>
            </a:pPr>
            <a:endParaRPr lang="en-AU" altLang="en-US" sz="2600"/>
          </a:p>
          <a:p>
            <a:pPr eaLnBrk="1" hangingPunct="1">
              <a:buFontTx/>
              <a:buNone/>
            </a:pPr>
            <a:r>
              <a:rPr lang="en-AU" altLang="en-US" sz="2600"/>
              <a:t>2.		1NT		2C		All pass</a:t>
            </a:r>
          </a:p>
          <a:p>
            <a:pPr eaLnBrk="1" hangingPunct="1">
              <a:buFontTx/>
              <a:buNone/>
            </a:pPr>
            <a:r>
              <a:rPr lang="en-AU" altLang="en-US" sz="2600"/>
              <a:t> - at this point, East tells the opponents that 2C should have been alerted as showing the majors</a:t>
            </a:r>
          </a:p>
          <a:p>
            <a:pPr eaLnBrk="1" hangingPunct="1">
              <a:buFontTx/>
              <a:buNone/>
            </a:pPr>
            <a:endParaRPr lang="en-AU" altLang="en-US" sz="2600"/>
          </a:p>
        </p:txBody>
      </p:sp>
      <p:sp>
        <p:nvSpPr>
          <p:cNvPr id="14340"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633E21-5CE8-4809-B511-507E414CC20E}" type="slidenum">
              <a:rPr lang="en-AU" altLang="en-US"/>
              <a:pPr/>
              <a:t>11</a:t>
            </a:fld>
            <a:endParaRPr lang="en-AU" altLang="en-US"/>
          </a:p>
        </p:txBody>
      </p:sp>
      <p:pic>
        <p:nvPicPr>
          <p:cNvPr id="14341" name="Picture 6"/>
          <p:cNvPicPr>
            <a:picLocks noChangeAspect="1"/>
          </p:cNvPicPr>
          <p:nvPr/>
        </p:nvPicPr>
        <p:blipFill>
          <a:blip r:embed="rId2">
            <a:extLst>
              <a:ext uri="{28A0092B-C50C-407E-A947-70E740481C1C}">
                <a14:useLocalDpi xmlns:a14="http://schemas.microsoft.com/office/drawing/2010/main" val="0"/>
              </a:ext>
            </a:extLst>
          </a:blip>
          <a:srcRect b="30083"/>
          <a:stretch>
            <a:fillRect/>
          </a:stretch>
        </p:blipFill>
        <p:spPr bwMode="auto">
          <a:xfrm>
            <a:off x="5003800" y="5189538"/>
            <a:ext cx="2781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AU" altLang="en-US"/>
              <a:t>Remedies at the end of play</a:t>
            </a:r>
          </a:p>
        </p:txBody>
      </p:sp>
      <p:sp>
        <p:nvSpPr>
          <p:cNvPr id="9219" name="Rectangle 3"/>
          <p:cNvSpPr>
            <a:spLocks noGrp="1" noChangeArrowheads="1"/>
          </p:cNvSpPr>
          <p:nvPr>
            <p:ph type="body" idx="1"/>
          </p:nvPr>
        </p:nvSpPr>
        <p:spPr>
          <a:xfrm>
            <a:off x="457200" y="1600200"/>
            <a:ext cx="8362950" cy="4525963"/>
          </a:xfrm>
        </p:spPr>
        <p:txBody>
          <a:bodyPr/>
          <a:lstStyle/>
          <a:p>
            <a:pPr eaLnBrk="1" hangingPunct="1"/>
            <a:r>
              <a:rPr lang="en-AU" altLang="en-US"/>
              <a:t>Establish whether misbid or misexplanation</a:t>
            </a:r>
          </a:p>
          <a:p>
            <a:pPr eaLnBrk="1" hangingPunct="1"/>
            <a:r>
              <a:rPr lang="en-AU" altLang="en-US"/>
              <a:t>If misexplanation, consider possible likely auctions with correct information</a:t>
            </a:r>
          </a:p>
          <a:p>
            <a:pPr eaLnBrk="1" hangingPunct="1"/>
            <a:r>
              <a:rPr lang="en-AU" altLang="en-US"/>
              <a:t>Award adjusted score if non-offenders damaged</a:t>
            </a:r>
          </a:p>
        </p:txBody>
      </p:sp>
      <p:sp>
        <p:nvSpPr>
          <p:cNvPr id="15364"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84BACF-06DB-4E07-92EE-4ECF60386250}" type="slidenum">
              <a:rPr lang="en-AU" altLang="en-US" sz="2400"/>
              <a:pPr/>
              <a:t>12</a:t>
            </a:fld>
            <a:endParaRPr lang="en-AU" altLang="en-US"/>
          </a:p>
        </p:txBody>
      </p:sp>
      <p:pic>
        <p:nvPicPr>
          <p:cNvPr id="15365" name="Picture 2"/>
          <p:cNvPicPr>
            <a:picLocks noChangeAspect="1"/>
          </p:cNvPicPr>
          <p:nvPr/>
        </p:nvPicPr>
        <p:blipFill>
          <a:blip r:embed="rId2">
            <a:extLst>
              <a:ext uri="{28A0092B-C50C-407E-A947-70E740481C1C}">
                <a14:useLocalDpi xmlns:a14="http://schemas.microsoft.com/office/drawing/2010/main" val="0"/>
              </a:ext>
            </a:extLst>
          </a:blip>
          <a:srcRect b="30083"/>
          <a:stretch>
            <a:fillRect/>
          </a:stretch>
        </p:blipFill>
        <p:spPr bwMode="auto">
          <a:xfrm>
            <a:off x="4427538" y="4365625"/>
            <a:ext cx="27813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404813"/>
            <a:ext cx="8291512" cy="4797425"/>
          </a:xfrm>
          <a:noFill/>
        </p:spPr>
        <p:txBody>
          <a:bodyPr lIns="0" tIns="0" rIns="0" bIns="0"/>
          <a:lstStyle/>
          <a:p>
            <a:pPr algn="l" eaLnBrk="1" hangingPunct="1">
              <a:lnSpc>
                <a:spcPct val="85000"/>
              </a:lnSpc>
            </a:pPr>
            <a:r>
              <a:rPr lang="en-US" altLang="en-US" sz="4000"/>
              <a:t>			</a:t>
            </a:r>
            <a:r>
              <a:rPr lang="en-US" altLang="en-US" sz="2800" b="1"/>
              <a:t>♠ 8 5		  </a:t>
            </a:r>
            <a:br>
              <a:rPr lang="en-US" altLang="en-US" sz="2800" b="1"/>
            </a:br>
            <a:r>
              <a:rPr lang="en-US" altLang="en-US" sz="2800" b="1"/>
              <a:t>			</a:t>
            </a:r>
            <a:r>
              <a:rPr lang="en-US" altLang="en-US" sz="2800" b="1">
                <a:solidFill>
                  <a:srgbClr val="FF3300"/>
                </a:solidFill>
              </a:rPr>
              <a:t>♥ A 6 4				  </a:t>
            </a:r>
            <a:br>
              <a:rPr lang="en-US" altLang="en-US" sz="2800" b="1">
                <a:solidFill>
                  <a:srgbClr val="FF3300"/>
                </a:solidFill>
              </a:rPr>
            </a:br>
            <a:r>
              <a:rPr lang="en-US" altLang="en-US" sz="2800" b="1"/>
              <a:t>			</a:t>
            </a:r>
            <a:r>
              <a:rPr lang="en-US" altLang="en-US" sz="2800" b="1">
                <a:solidFill>
                  <a:srgbClr val="FF3300"/>
                </a:solidFill>
              </a:rPr>
              <a:t>♦ K Q 10 4 3</a:t>
            </a:r>
            <a:br>
              <a:rPr lang="en-US" altLang="en-US" sz="2800" b="1"/>
            </a:br>
            <a:r>
              <a:rPr lang="en-US" altLang="en-US" sz="2800" b="1"/>
              <a:t>			♣ A Q 5</a:t>
            </a:r>
            <a:br>
              <a:rPr lang="en-US" altLang="en-US" sz="2800" b="1"/>
            </a:br>
            <a:r>
              <a:rPr lang="en-US" altLang="en-US" sz="2800" b="1"/>
              <a:t>	♠ K 4 2			♠ A 9 7 6 3</a:t>
            </a:r>
            <a:br>
              <a:rPr lang="en-US" altLang="en-US" sz="2800" b="1"/>
            </a:br>
            <a:r>
              <a:rPr lang="en-US" altLang="en-US" sz="2800" b="1"/>
              <a:t>	</a:t>
            </a:r>
            <a:r>
              <a:rPr lang="en-US" altLang="en-US" sz="2800" b="1">
                <a:solidFill>
                  <a:srgbClr val="FF3300"/>
                </a:solidFill>
              </a:rPr>
              <a:t>♥ 10 8 2	</a:t>
            </a:r>
            <a:r>
              <a:rPr lang="en-US" altLang="en-US" sz="2800" b="1"/>
              <a:t>		</a:t>
            </a:r>
            <a:r>
              <a:rPr lang="en-US" altLang="en-US" sz="2800" b="1">
                <a:solidFill>
                  <a:srgbClr val="FF3300"/>
                </a:solidFill>
              </a:rPr>
              <a:t>♥ Q J 9 7</a:t>
            </a:r>
            <a:br>
              <a:rPr lang="en-US" altLang="en-US" sz="2800" b="1"/>
            </a:br>
            <a:r>
              <a:rPr lang="en-US" altLang="en-US" sz="2800" b="1"/>
              <a:t>	</a:t>
            </a:r>
            <a:r>
              <a:rPr lang="en-US" altLang="en-US" sz="2800" b="1">
                <a:solidFill>
                  <a:srgbClr val="FF3300"/>
                </a:solidFill>
              </a:rPr>
              <a:t>♦ 5		</a:t>
            </a:r>
            <a:r>
              <a:rPr lang="en-US" altLang="en-US" sz="2800" b="1"/>
              <a:t>		</a:t>
            </a:r>
            <a:r>
              <a:rPr lang="en-US" altLang="en-US" sz="2800" b="1">
                <a:solidFill>
                  <a:srgbClr val="FF3300"/>
                </a:solidFill>
              </a:rPr>
              <a:t>♦ A 8</a:t>
            </a:r>
            <a:br>
              <a:rPr lang="en-US" altLang="en-US" sz="2800" b="1"/>
            </a:br>
            <a:r>
              <a:rPr lang="en-US" altLang="en-US" sz="2800" b="1"/>
              <a:t>	♣ 9 8 6 4 3 2		♣ 10 7</a:t>
            </a:r>
            <a:br>
              <a:rPr lang="en-US" altLang="en-US" sz="2800" b="1"/>
            </a:br>
            <a:r>
              <a:rPr lang="en-US" altLang="en-US" sz="2800" b="1"/>
              <a:t>			♠ Q J 10</a:t>
            </a:r>
            <a:br>
              <a:rPr lang="en-US" altLang="en-US" sz="2800" b="1"/>
            </a:br>
            <a:r>
              <a:rPr lang="en-US" altLang="en-US" sz="2800" b="1"/>
              <a:t>			</a:t>
            </a:r>
            <a:r>
              <a:rPr lang="en-US" altLang="en-US" sz="2800" b="1">
                <a:solidFill>
                  <a:srgbClr val="FF3300"/>
                </a:solidFill>
              </a:rPr>
              <a:t>♥ K 5 3</a:t>
            </a:r>
            <a:br>
              <a:rPr lang="en-US" altLang="en-US" sz="2800" b="1"/>
            </a:br>
            <a:r>
              <a:rPr lang="en-US" altLang="en-US" sz="2800" b="1"/>
              <a:t>			</a:t>
            </a:r>
            <a:r>
              <a:rPr lang="en-US" altLang="en-US" sz="2800" b="1">
                <a:solidFill>
                  <a:srgbClr val="FF3300"/>
                </a:solidFill>
              </a:rPr>
              <a:t>♦ J 9 7 5 2</a:t>
            </a:r>
            <a:br>
              <a:rPr lang="en-US" altLang="en-US" sz="2800" b="1"/>
            </a:br>
            <a:r>
              <a:rPr lang="en-US" altLang="en-US" sz="2800" b="1"/>
              <a:t>			♣ K J</a:t>
            </a:r>
            <a:br>
              <a:rPr lang="en-US" altLang="en-US" sz="2800" b="1"/>
            </a:br>
            <a:endParaRPr lang="en-US" altLang="en-US" sz="2800" b="1"/>
          </a:p>
        </p:txBody>
      </p:sp>
      <p:sp>
        <p:nvSpPr>
          <p:cNvPr id="16387" name="Rectangle 3"/>
          <p:cNvSpPr>
            <a:spLocks noGrp="1" noChangeArrowheads="1"/>
          </p:cNvSpPr>
          <p:nvPr>
            <p:ph type="body" idx="1"/>
          </p:nvPr>
        </p:nvSpPr>
        <p:spPr>
          <a:xfrm>
            <a:off x="468313" y="5445125"/>
            <a:ext cx="8229600" cy="1223963"/>
          </a:xfrm>
        </p:spPr>
        <p:txBody>
          <a:bodyPr/>
          <a:lstStyle/>
          <a:p>
            <a:pPr eaLnBrk="1" hangingPunct="1">
              <a:buFontTx/>
              <a:buNone/>
            </a:pPr>
            <a:r>
              <a:rPr lang="en-US" altLang="en-US" sz="2500" b="1"/>
              <a:t>	 </a:t>
            </a:r>
            <a:r>
              <a:rPr lang="en-AU" altLang="en-US" sz="2600"/>
              <a:t>North		East		South		West</a:t>
            </a:r>
          </a:p>
          <a:p>
            <a:pPr eaLnBrk="1" hangingPunct="1">
              <a:buFontTx/>
              <a:buNone/>
            </a:pPr>
            <a:r>
              <a:rPr lang="en-AU" altLang="en-US" sz="2600"/>
              <a:t>	1NT		2C		3NT 		All pass</a:t>
            </a:r>
            <a:endParaRPr lang="en-US" altLang="en-US" sz="2600"/>
          </a:p>
        </p:txBody>
      </p:sp>
      <p:sp>
        <p:nvSpPr>
          <p:cNvPr id="16388"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847B811-4B5C-4A07-BFAE-3B9E2AA6F7FD}" type="slidenum">
              <a:rPr lang="en-AU" altLang="en-US"/>
              <a:pPr/>
              <a:t>13</a:t>
            </a:fld>
            <a:endParaRPr lang="en-AU"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AU" altLang="en-US"/>
              <a:t>Particularly at club level</a:t>
            </a:r>
          </a:p>
        </p:txBody>
      </p:sp>
      <p:sp>
        <p:nvSpPr>
          <p:cNvPr id="10243" name="Rectangle 3"/>
          <p:cNvSpPr>
            <a:spLocks noGrp="1" noChangeArrowheads="1"/>
          </p:cNvSpPr>
          <p:nvPr>
            <p:ph type="body" idx="1"/>
          </p:nvPr>
        </p:nvSpPr>
        <p:spPr/>
        <p:txBody>
          <a:bodyPr/>
          <a:lstStyle/>
          <a:p>
            <a:pPr eaLnBrk="1" hangingPunct="1"/>
            <a:r>
              <a:rPr lang="en-AU" altLang="en-US"/>
              <a:t>Problems with misinformation may be easier to deal with than UI as the offenders are more willing to accept that they have done something wrong</a:t>
            </a:r>
          </a:p>
          <a:p>
            <a:pPr eaLnBrk="1" hangingPunct="1"/>
            <a:endParaRPr lang="en-AU" altLang="en-US"/>
          </a:p>
          <a:p>
            <a:pPr eaLnBrk="1" hangingPunct="1">
              <a:buFontTx/>
              <a:buNone/>
            </a:pPr>
            <a:r>
              <a:rPr lang="en-AU" altLang="en-US"/>
              <a:t>* “I forget” or “I don’t know” are acceptable explanations</a:t>
            </a:r>
          </a:p>
        </p:txBody>
      </p:sp>
      <p:sp>
        <p:nvSpPr>
          <p:cNvPr id="18436"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AEE887-DCF1-40EA-BCB0-8B425712D04D}" type="slidenum">
              <a:rPr lang="en-AU" altLang="en-US"/>
              <a:pPr/>
              <a:t>14</a:t>
            </a:fld>
            <a:endParaRPr lang="en-AU" altLang="en-US"/>
          </a:p>
        </p:txBody>
      </p:sp>
      <p:pic>
        <p:nvPicPr>
          <p:cNvPr id="1843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4959350"/>
            <a:ext cx="30003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AU" altLang="en-US"/>
              <a:t>At club level</a:t>
            </a:r>
          </a:p>
        </p:txBody>
      </p:sp>
      <p:sp>
        <p:nvSpPr>
          <p:cNvPr id="11267" name="Rectangle 3"/>
          <p:cNvSpPr>
            <a:spLocks noGrp="1" noChangeArrowheads="1"/>
          </p:cNvSpPr>
          <p:nvPr>
            <p:ph type="body" idx="1"/>
          </p:nvPr>
        </p:nvSpPr>
        <p:spPr/>
        <p:txBody>
          <a:bodyPr/>
          <a:lstStyle/>
          <a:p>
            <a:pPr eaLnBrk="1" hangingPunct="1">
              <a:buFontTx/>
              <a:buNone/>
            </a:pPr>
            <a:r>
              <a:rPr lang="en-AU" altLang="en-US"/>
              <a:t>* “No agreement” is perfectly acceptable. The opponents do not have the right to ask how the player is going to take the bid.</a:t>
            </a:r>
          </a:p>
          <a:p>
            <a:pPr eaLnBrk="1" hangingPunct="1">
              <a:buFontTx/>
              <a:buNone/>
            </a:pPr>
            <a:endParaRPr lang="en-AU" altLang="en-US"/>
          </a:p>
          <a:p>
            <a:pPr eaLnBrk="1" hangingPunct="1">
              <a:buFontTx/>
              <a:buNone/>
            </a:pPr>
            <a:r>
              <a:rPr lang="en-AU" altLang="en-US"/>
              <a:t>* Director’s reponse to “I forget” or “no agreement?” – get the bidder to give the explanation</a:t>
            </a:r>
          </a:p>
        </p:txBody>
      </p:sp>
      <p:sp>
        <p:nvSpPr>
          <p:cNvPr id="19460"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97EB07-1A1A-436C-91C8-1E73BA254235}" type="slidenum">
              <a:rPr lang="en-AU" altLang="en-US"/>
              <a:pPr/>
              <a:t>15</a:t>
            </a:fld>
            <a:endParaRPr lang="en-AU" altLang="en-US"/>
          </a:p>
        </p:txBody>
      </p:sp>
      <p:pic>
        <p:nvPicPr>
          <p:cNvPr id="1946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4959350"/>
            <a:ext cx="30003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AU" altLang="en-US"/>
              <a:t>At club level</a:t>
            </a:r>
          </a:p>
        </p:txBody>
      </p:sp>
      <p:sp>
        <p:nvSpPr>
          <p:cNvPr id="12291" name="Rectangle 3"/>
          <p:cNvSpPr>
            <a:spLocks noGrp="1" noChangeArrowheads="1"/>
          </p:cNvSpPr>
          <p:nvPr>
            <p:ph type="body" idx="1"/>
          </p:nvPr>
        </p:nvSpPr>
        <p:spPr>
          <a:xfrm>
            <a:off x="457200" y="1195388"/>
            <a:ext cx="8229600" cy="4525962"/>
          </a:xfrm>
        </p:spPr>
        <p:txBody>
          <a:bodyPr/>
          <a:lstStyle/>
          <a:p>
            <a:pPr eaLnBrk="1" hangingPunct="1">
              <a:buFontTx/>
              <a:buNone/>
            </a:pPr>
            <a:r>
              <a:rPr lang="en-AU" altLang="en-US" sz="2800"/>
              <a:t>* Do not allow experienced partnerships to get away with saying, “No agreement” in common situations.</a:t>
            </a:r>
          </a:p>
          <a:p>
            <a:pPr eaLnBrk="1" hangingPunct="1">
              <a:buFontTx/>
              <a:buNone/>
            </a:pPr>
            <a:r>
              <a:rPr lang="en-AU" altLang="en-US" sz="2800"/>
              <a:t>* Similarly, look out for experienced partnerships who are regularly claiming wrong bid, rather than wrong explanation. In the absense of evidence to the contrary, the laws require the Director to assume mistaken explanation, rather than mistaken bid.</a:t>
            </a:r>
          </a:p>
        </p:txBody>
      </p:sp>
      <p:sp>
        <p:nvSpPr>
          <p:cNvPr id="20484"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060519-8C37-49F5-9AEB-4F43C95B0394}" type="slidenum">
              <a:rPr lang="en-AU" altLang="en-US"/>
              <a:pPr/>
              <a:t>16</a:t>
            </a:fld>
            <a:endParaRPr lang="en-AU" altLang="en-US"/>
          </a:p>
        </p:txBody>
      </p:sp>
      <p:pic>
        <p:nvPicPr>
          <p:cNvPr id="2048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4959350"/>
            <a:ext cx="30003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AU" altLang="en-US"/>
              <a:t>At club level</a:t>
            </a:r>
          </a:p>
        </p:txBody>
      </p:sp>
      <p:sp>
        <p:nvSpPr>
          <p:cNvPr id="13315" name="Rectangle 3"/>
          <p:cNvSpPr>
            <a:spLocks noGrp="1" noChangeArrowheads="1"/>
          </p:cNvSpPr>
          <p:nvPr>
            <p:ph type="body" idx="1"/>
          </p:nvPr>
        </p:nvSpPr>
        <p:spPr/>
        <p:txBody>
          <a:bodyPr/>
          <a:lstStyle/>
          <a:p>
            <a:pPr eaLnBrk="1" hangingPunct="1">
              <a:buFontTx/>
              <a:buNone/>
            </a:pPr>
            <a:r>
              <a:rPr lang="en-AU" altLang="en-US"/>
              <a:t>* Be on the lookout for pairs who are constantly making wrong bids, especially if they are playing a complex system. The Director has the right to require them to play a more natural system.</a:t>
            </a:r>
          </a:p>
        </p:txBody>
      </p:sp>
      <p:sp>
        <p:nvSpPr>
          <p:cNvPr id="21508"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CA8BE0-6B6D-4E23-9FAA-1486ADF0B157}" type="slidenum">
              <a:rPr lang="en-AU" altLang="en-US"/>
              <a:pPr/>
              <a:t>17</a:t>
            </a:fld>
            <a:endParaRPr lang="en-AU" altLang="en-US"/>
          </a:p>
        </p:txBody>
      </p:sp>
      <p:pic>
        <p:nvPicPr>
          <p:cNvPr id="2150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4959350"/>
            <a:ext cx="30003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pPr marL="609600" indent="-609600" eaLnBrk="1" hangingPunct="1">
              <a:buFontTx/>
              <a:buAutoNum type="arabicPeriod"/>
            </a:pPr>
            <a:r>
              <a:rPr lang="en-AU" altLang="en-US"/>
              <a:t>Partner has described your agreement correctly, but you don’t have that hand </a:t>
            </a:r>
          </a:p>
          <a:p>
            <a:pPr marL="609600" indent="-609600" eaLnBrk="1" hangingPunct="1">
              <a:buFontTx/>
              <a:buAutoNum type="arabicPeriod"/>
            </a:pPr>
            <a:endParaRPr lang="en-AU" altLang="en-US"/>
          </a:p>
          <a:p>
            <a:pPr marL="609600" indent="-609600" eaLnBrk="1" hangingPunct="1">
              <a:buFontTx/>
              <a:buAutoNum type="arabicPeriod"/>
            </a:pPr>
            <a:endParaRPr lang="en-AU" altLang="en-US"/>
          </a:p>
          <a:p>
            <a:pPr marL="609600" indent="-609600" eaLnBrk="1" hangingPunct="1">
              <a:buFontTx/>
              <a:buAutoNum type="arabicPeriod"/>
            </a:pPr>
            <a:endParaRPr lang="en-AU" altLang="en-US"/>
          </a:p>
          <a:p>
            <a:pPr marL="609600" indent="-609600" eaLnBrk="1" hangingPunct="1">
              <a:buFontTx/>
              <a:buNone/>
            </a:pPr>
            <a:r>
              <a:rPr lang="en-AU" altLang="en-US"/>
              <a:t>1.	You have no responsibility to say anything</a:t>
            </a:r>
          </a:p>
          <a:p>
            <a:pPr marL="609600" indent="-609600" eaLnBrk="1" hangingPunct="1">
              <a:buFontTx/>
              <a:buAutoNum type="arabicPeriod"/>
            </a:pPr>
            <a:endParaRPr lang="en-AU" altLang="en-US"/>
          </a:p>
        </p:txBody>
      </p:sp>
      <p:sp>
        <p:nvSpPr>
          <p:cNvPr id="3076" name="Rectangle 4"/>
          <p:cNvSpPr>
            <a:spLocks noChangeArrowheads="1"/>
          </p:cNvSpPr>
          <p:nvPr/>
        </p:nvSpPr>
        <p:spPr bwMode="auto">
          <a:xfrm>
            <a:off x="539750" y="3068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AU" altLang="en-US" sz="4400">
                <a:solidFill>
                  <a:schemeClr val="tx2"/>
                </a:solidFill>
              </a:rPr>
              <a:t>Correct response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4991100"/>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Slide Number Placeholder 3"/>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99D4E5-B3ED-444A-90AC-60688F71CF39}" type="slidenum">
              <a:rPr lang="en-AU" altLang="en-US"/>
              <a:pPr/>
              <a:t>2</a:t>
            </a:fld>
            <a:endParaRPr lang="en-AU" altLang="en-US"/>
          </a:p>
        </p:txBody>
      </p:sp>
      <p:pic>
        <p:nvPicPr>
          <p:cNvPr id="5126" name="Picture 10"/>
          <p:cNvPicPr>
            <a:picLocks noChangeAspect="1"/>
          </p:cNvPicPr>
          <p:nvPr/>
        </p:nvPicPr>
        <p:blipFill>
          <a:blip r:embed="rId3">
            <a:extLst>
              <a:ext uri="{28A0092B-C50C-407E-A947-70E740481C1C}">
                <a14:useLocalDpi xmlns:a14="http://schemas.microsoft.com/office/drawing/2010/main" val="0"/>
              </a:ext>
            </a:extLst>
          </a:blip>
          <a:srcRect b="27425"/>
          <a:stretch>
            <a:fillRect/>
          </a:stretch>
        </p:blipFill>
        <p:spPr bwMode="auto">
          <a:xfrm>
            <a:off x="3059113" y="0"/>
            <a:ext cx="20669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marL="609600" indent="-609600" eaLnBrk="1" hangingPunct="1">
              <a:buFontTx/>
              <a:buNone/>
            </a:pPr>
            <a:r>
              <a:rPr lang="en-AU" altLang="en-US"/>
              <a:t>2.	Partner has misdescribed your agreement and you become declarer or dummy </a:t>
            </a:r>
          </a:p>
          <a:p>
            <a:pPr marL="609600" indent="-609600" eaLnBrk="1" hangingPunct="1"/>
            <a:endParaRPr lang="en-AU" altLang="en-US"/>
          </a:p>
          <a:p>
            <a:pPr marL="609600" indent="-609600" eaLnBrk="1" hangingPunct="1"/>
            <a:endParaRPr lang="en-AU" altLang="en-US"/>
          </a:p>
          <a:p>
            <a:pPr marL="609600" indent="-609600" eaLnBrk="1" hangingPunct="1">
              <a:buFontTx/>
              <a:buNone/>
            </a:pPr>
            <a:r>
              <a:rPr lang="en-AU" altLang="en-US"/>
              <a:t>2.	At the end of the auction, call the director and explain that there has been an incorrect explanation</a:t>
            </a:r>
          </a:p>
          <a:p>
            <a:pPr marL="609600" indent="-609600" eaLnBrk="1" hangingPunct="1"/>
            <a:endParaRPr lang="en-AU" altLang="en-US"/>
          </a:p>
        </p:txBody>
      </p:sp>
      <p:sp>
        <p:nvSpPr>
          <p:cNvPr id="32772" name="Rectangle 4"/>
          <p:cNvSpPr>
            <a:spLocks noChangeArrowheads="1"/>
          </p:cNvSpPr>
          <p:nvPr/>
        </p:nvSpPr>
        <p:spPr bwMode="auto">
          <a:xfrm>
            <a:off x="684213" y="327818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AU" altLang="en-US" sz="4400">
                <a:solidFill>
                  <a:schemeClr val="tx2"/>
                </a:solidFill>
              </a:rPr>
              <a:t>Correct response</a:t>
            </a:r>
          </a:p>
        </p:txBody>
      </p:sp>
      <p:pic>
        <p:nvPicPr>
          <p:cNvPr id="6148" name="Picture 1"/>
          <p:cNvPicPr>
            <a:picLocks noChangeAspect="1"/>
          </p:cNvPicPr>
          <p:nvPr/>
        </p:nvPicPr>
        <p:blipFill>
          <a:blip r:embed="rId2">
            <a:extLst>
              <a:ext uri="{28A0092B-C50C-407E-A947-70E740481C1C}">
                <a14:useLocalDpi xmlns:a14="http://schemas.microsoft.com/office/drawing/2010/main" val="0"/>
              </a:ext>
            </a:extLst>
          </a:blip>
          <a:srcRect b="27425"/>
          <a:stretch>
            <a:fillRect/>
          </a:stretch>
        </p:blipFill>
        <p:spPr bwMode="auto">
          <a:xfrm>
            <a:off x="3059113" y="0"/>
            <a:ext cx="20669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0D0643-CB71-4E9A-8BBD-85E8F92B5CFA}" type="slidenum">
              <a:rPr lang="en-AU" altLang="en-US"/>
              <a:pPr/>
              <a:t>3</a:t>
            </a:fld>
            <a:endParaRPr lang="en-AU"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P spid="327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marL="609600" indent="-609600" eaLnBrk="1" hangingPunct="1">
              <a:buFontTx/>
              <a:buNone/>
            </a:pPr>
            <a:r>
              <a:rPr lang="en-AU" altLang="en-US"/>
              <a:t>3.	Partner has misdescribed your agreement and you become a defender </a:t>
            </a:r>
          </a:p>
          <a:p>
            <a:pPr marL="609600" indent="-609600" eaLnBrk="1" hangingPunct="1"/>
            <a:endParaRPr lang="en-AU" altLang="en-US"/>
          </a:p>
          <a:p>
            <a:pPr marL="609600" indent="-609600" eaLnBrk="1" hangingPunct="1"/>
            <a:endParaRPr lang="en-AU" altLang="en-US"/>
          </a:p>
          <a:p>
            <a:pPr marL="609600" indent="-609600" eaLnBrk="1" hangingPunct="1"/>
            <a:endParaRPr lang="en-AU" altLang="en-US"/>
          </a:p>
          <a:p>
            <a:pPr marL="609600" indent="-609600" eaLnBrk="1" hangingPunct="1">
              <a:buFontTx/>
              <a:buNone/>
            </a:pPr>
            <a:r>
              <a:rPr lang="en-AU" altLang="en-US"/>
              <a:t>3.	 At the end of play, call the director and explain that there has been an incorrect explanation</a:t>
            </a:r>
          </a:p>
          <a:p>
            <a:pPr marL="609600" indent="-609600" eaLnBrk="1" hangingPunct="1"/>
            <a:endParaRPr lang="en-AU" altLang="en-US"/>
          </a:p>
        </p:txBody>
      </p:sp>
      <p:sp>
        <p:nvSpPr>
          <p:cNvPr id="33796" name="Rectangle 4"/>
          <p:cNvSpPr>
            <a:spLocks noChangeArrowheads="1"/>
          </p:cNvSpPr>
          <p:nvPr/>
        </p:nvSpPr>
        <p:spPr bwMode="auto">
          <a:xfrm>
            <a:off x="539750" y="3068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AU" altLang="en-US" sz="4400">
                <a:solidFill>
                  <a:schemeClr val="tx2"/>
                </a:solidFill>
              </a:rPr>
              <a:t>Correct response</a:t>
            </a:r>
          </a:p>
        </p:txBody>
      </p:sp>
      <p:sp>
        <p:nvSpPr>
          <p:cNvPr id="7172"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143AA1-5D86-47A7-84EF-DE0A35ED80C2}" type="slidenum">
              <a:rPr lang="en-AU" altLang="en-US"/>
              <a:pPr/>
              <a:t>4</a:t>
            </a:fld>
            <a:endParaRPr lang="en-AU" altLang="en-US"/>
          </a:p>
        </p:txBody>
      </p:sp>
      <p:pic>
        <p:nvPicPr>
          <p:cNvPr id="7173" name="Picture 7"/>
          <p:cNvPicPr>
            <a:picLocks noChangeAspect="1"/>
          </p:cNvPicPr>
          <p:nvPr/>
        </p:nvPicPr>
        <p:blipFill>
          <a:blip r:embed="rId2">
            <a:extLst>
              <a:ext uri="{28A0092B-C50C-407E-A947-70E740481C1C}">
                <a14:useLocalDpi xmlns:a14="http://schemas.microsoft.com/office/drawing/2010/main" val="0"/>
              </a:ext>
            </a:extLst>
          </a:blip>
          <a:srcRect b="27425"/>
          <a:stretch>
            <a:fillRect/>
          </a:stretch>
        </p:blipFill>
        <p:spPr bwMode="auto">
          <a:xfrm>
            <a:off x="3059113" y="0"/>
            <a:ext cx="20669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P spid="337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lstStyle/>
          <a:p>
            <a:pPr marL="609600" indent="-609600" eaLnBrk="1" hangingPunct="1">
              <a:lnSpc>
                <a:spcPct val="90000"/>
              </a:lnSpc>
              <a:buFontTx/>
              <a:buNone/>
            </a:pPr>
            <a:r>
              <a:rPr lang="en-AU" altLang="en-US"/>
              <a:t>4.	You are not sure whether partner is right (and you have made the wrong bid) or you are right (and partner has misdescribed your agreement)</a:t>
            </a:r>
          </a:p>
          <a:p>
            <a:pPr marL="609600" indent="-609600" eaLnBrk="1" hangingPunct="1">
              <a:lnSpc>
                <a:spcPct val="90000"/>
              </a:lnSpc>
            </a:pPr>
            <a:endParaRPr lang="en-AU" altLang="en-US"/>
          </a:p>
          <a:p>
            <a:pPr marL="609600" indent="-609600" eaLnBrk="1" hangingPunct="1">
              <a:lnSpc>
                <a:spcPct val="90000"/>
              </a:lnSpc>
            </a:pPr>
            <a:endParaRPr lang="en-AU" altLang="en-US"/>
          </a:p>
          <a:p>
            <a:pPr marL="609600" indent="-609600" eaLnBrk="1" hangingPunct="1">
              <a:lnSpc>
                <a:spcPct val="90000"/>
              </a:lnSpc>
            </a:pPr>
            <a:endParaRPr lang="en-AU" altLang="en-US"/>
          </a:p>
          <a:p>
            <a:pPr marL="609600" indent="-609600" eaLnBrk="1" hangingPunct="1">
              <a:lnSpc>
                <a:spcPct val="90000"/>
              </a:lnSpc>
              <a:buFontTx/>
              <a:buNone/>
            </a:pPr>
            <a:r>
              <a:rPr lang="en-AU" altLang="en-US"/>
              <a:t>4.	 Assume that partner is right and proceed as in 2. or 3. as appropriate</a:t>
            </a:r>
          </a:p>
          <a:p>
            <a:pPr marL="609600" indent="-609600" eaLnBrk="1" hangingPunct="1">
              <a:lnSpc>
                <a:spcPct val="90000"/>
              </a:lnSpc>
            </a:pPr>
            <a:endParaRPr lang="en-AU" altLang="en-US"/>
          </a:p>
        </p:txBody>
      </p:sp>
      <p:sp>
        <p:nvSpPr>
          <p:cNvPr id="34820" name="Rectangle 4"/>
          <p:cNvSpPr>
            <a:spLocks noChangeArrowheads="1"/>
          </p:cNvSpPr>
          <p:nvPr/>
        </p:nvSpPr>
        <p:spPr bwMode="auto">
          <a:xfrm>
            <a:off x="611188" y="35734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AU" altLang="en-US" sz="4400">
                <a:solidFill>
                  <a:schemeClr val="tx2"/>
                </a:solidFill>
              </a:rPr>
              <a:t>Correct response</a:t>
            </a:r>
          </a:p>
        </p:txBody>
      </p:sp>
      <p:sp>
        <p:nvSpPr>
          <p:cNvPr id="8196"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1C5E61-F59C-496A-8793-931EF267F572}" type="slidenum">
              <a:rPr lang="en-AU" altLang="en-US"/>
              <a:pPr/>
              <a:t>5</a:t>
            </a:fld>
            <a:endParaRPr lang="en-AU" altLang="en-US"/>
          </a:p>
        </p:txBody>
      </p:sp>
      <p:pic>
        <p:nvPicPr>
          <p:cNvPr id="8197" name="Picture 7"/>
          <p:cNvPicPr>
            <a:picLocks noChangeAspect="1"/>
          </p:cNvPicPr>
          <p:nvPr/>
        </p:nvPicPr>
        <p:blipFill>
          <a:blip r:embed="rId2">
            <a:extLst>
              <a:ext uri="{28A0092B-C50C-407E-A947-70E740481C1C}">
                <a14:useLocalDpi xmlns:a14="http://schemas.microsoft.com/office/drawing/2010/main" val="0"/>
              </a:ext>
            </a:extLst>
          </a:blip>
          <a:srcRect b="27425"/>
          <a:stretch>
            <a:fillRect/>
          </a:stretch>
        </p:blipFill>
        <p:spPr bwMode="auto">
          <a:xfrm>
            <a:off x="3059113" y="0"/>
            <a:ext cx="20669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P spid="348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AU" altLang="en-US"/>
              <a:t>A basic example</a:t>
            </a:r>
          </a:p>
        </p:txBody>
      </p:sp>
      <p:sp>
        <p:nvSpPr>
          <p:cNvPr id="9219" name="Rectangle 3"/>
          <p:cNvSpPr>
            <a:spLocks noGrp="1" noChangeArrowheads="1"/>
          </p:cNvSpPr>
          <p:nvPr>
            <p:ph type="body" idx="1"/>
          </p:nvPr>
        </p:nvSpPr>
        <p:spPr/>
        <p:txBody>
          <a:bodyPr/>
          <a:lstStyle/>
          <a:p>
            <a:pPr eaLnBrk="1" hangingPunct="1">
              <a:buFontTx/>
              <a:buNone/>
            </a:pPr>
            <a:r>
              <a:rPr lang="en-AU" altLang="en-US"/>
              <a:t>North opens 1NT and East overcalls 2C with:</a:t>
            </a:r>
          </a:p>
          <a:p>
            <a:pPr lvl="1" eaLnBrk="1" hangingPunct="1">
              <a:buFontTx/>
              <a:buNone/>
            </a:pPr>
            <a:r>
              <a:rPr lang="en-US" altLang="en-US" b="1"/>
              <a:t>		</a:t>
            </a:r>
            <a:r>
              <a:rPr lang="en-US" altLang="en-US" sz="4500" b="1"/>
              <a:t>		♠ A 9 7 6 3			 		      </a:t>
            </a:r>
            <a:r>
              <a:rPr lang="en-US" altLang="en-US" sz="4500" b="1">
                <a:solidFill>
                  <a:srgbClr val="FF3300"/>
                </a:solidFill>
              </a:rPr>
              <a:t>♥ Q J 9 7			 </a:t>
            </a:r>
            <a:br>
              <a:rPr lang="en-US" altLang="en-US" sz="4500" b="1">
                <a:solidFill>
                  <a:srgbClr val="FF3300"/>
                </a:solidFill>
              </a:rPr>
            </a:br>
            <a:r>
              <a:rPr lang="en-US" altLang="en-US" sz="4500" b="1"/>
              <a:t>			</a:t>
            </a:r>
            <a:r>
              <a:rPr lang="en-US" altLang="en-US" sz="4500" b="1">
                <a:solidFill>
                  <a:srgbClr val="FF3300"/>
                </a:solidFill>
              </a:rPr>
              <a:t>♦ A 8</a:t>
            </a:r>
            <a:br>
              <a:rPr lang="en-US" altLang="en-US" sz="4500" b="1"/>
            </a:br>
            <a:r>
              <a:rPr lang="en-US" altLang="en-US" sz="4500" b="1"/>
              <a:t>			♣ 10 7</a:t>
            </a:r>
            <a:endParaRPr lang="en-AU" altLang="en-US" sz="4500" b="1"/>
          </a:p>
        </p:txBody>
      </p:sp>
      <p:sp>
        <p:nvSpPr>
          <p:cNvPr id="9220"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9E38FAA-01AF-431C-AF7F-85C9E86EBD0B}" type="slidenum">
              <a:rPr lang="en-AU" altLang="en-US"/>
              <a:pPr/>
              <a:t>6</a:t>
            </a:fld>
            <a:endParaRPr lang="en-AU"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425575"/>
          </a:xfrm>
        </p:spPr>
        <p:txBody>
          <a:bodyPr/>
          <a:lstStyle/>
          <a:p>
            <a:pPr algn="l" eaLnBrk="1" hangingPunct="1"/>
            <a:r>
              <a:rPr lang="en-US" altLang="en-US" sz="2400" b="1"/>
              <a:t>♠ A 9 7 6 3			</a:t>
            </a:r>
            <a:r>
              <a:rPr lang="en-US" altLang="en-US" sz="2400" b="1">
                <a:solidFill>
                  <a:schemeClr val="tx1"/>
                </a:solidFill>
              </a:rPr>
              <a:t>North: 1NT</a:t>
            </a:r>
            <a:br>
              <a:rPr lang="en-US" altLang="en-US" sz="2400" b="1"/>
            </a:br>
            <a:r>
              <a:rPr lang="en-US" altLang="en-US" sz="2400" b="1">
                <a:solidFill>
                  <a:srgbClr val="FF3300"/>
                </a:solidFill>
              </a:rPr>
              <a:t>♥ Q J 9 7			</a:t>
            </a:r>
            <a:r>
              <a:rPr lang="en-US" altLang="en-US" sz="2400" b="1">
                <a:solidFill>
                  <a:schemeClr val="tx1"/>
                </a:solidFill>
              </a:rPr>
              <a:t>East: 2C</a:t>
            </a:r>
            <a:r>
              <a:rPr lang="en-US" altLang="en-US" sz="2400" b="1">
                <a:solidFill>
                  <a:srgbClr val="FF3300"/>
                </a:solidFill>
              </a:rPr>
              <a:t> </a:t>
            </a:r>
            <a:br>
              <a:rPr lang="en-US" altLang="en-US" sz="2400" b="1">
                <a:solidFill>
                  <a:srgbClr val="FF3300"/>
                </a:solidFill>
              </a:rPr>
            </a:br>
            <a:r>
              <a:rPr lang="en-US" altLang="en-US" sz="2400" b="1">
                <a:solidFill>
                  <a:srgbClr val="FF3300"/>
                </a:solidFill>
              </a:rPr>
              <a:t>♦ A 8</a:t>
            </a:r>
            <a:br>
              <a:rPr lang="en-US" altLang="en-US" sz="2400" b="1"/>
            </a:br>
            <a:r>
              <a:rPr lang="en-US" altLang="en-US" sz="2400" b="1"/>
              <a:t>♣ 10 7</a:t>
            </a:r>
            <a:endParaRPr lang="en-AU" altLang="en-US" sz="2400" b="1"/>
          </a:p>
        </p:txBody>
      </p:sp>
      <p:sp>
        <p:nvSpPr>
          <p:cNvPr id="6147" name="Rectangle 3"/>
          <p:cNvSpPr>
            <a:spLocks noGrp="1" noChangeArrowheads="1"/>
          </p:cNvSpPr>
          <p:nvPr>
            <p:ph type="body" idx="1"/>
          </p:nvPr>
        </p:nvSpPr>
        <p:spPr>
          <a:xfrm>
            <a:off x="457200" y="1989138"/>
            <a:ext cx="8229600" cy="4525962"/>
          </a:xfrm>
        </p:spPr>
        <p:txBody>
          <a:bodyPr/>
          <a:lstStyle/>
          <a:p>
            <a:pPr marL="609600" indent="-609600" eaLnBrk="1" hangingPunct="1">
              <a:buFontTx/>
              <a:buNone/>
            </a:pPr>
            <a:r>
              <a:rPr lang="en-AU" altLang="en-US" sz="2800"/>
              <a:t>		</a:t>
            </a:r>
            <a:r>
              <a:rPr lang="en-AU" altLang="en-US" sz="2200"/>
              <a:t>North		East		South		West</a:t>
            </a:r>
          </a:p>
          <a:p>
            <a:pPr marL="609600" indent="-609600" eaLnBrk="1" hangingPunct="1">
              <a:buFontTx/>
              <a:buNone/>
            </a:pPr>
            <a:r>
              <a:rPr lang="en-AU" altLang="en-US" sz="2200"/>
              <a:t>1.  		1NT		2C		3NT 		All pass</a:t>
            </a:r>
          </a:p>
          <a:p>
            <a:pPr marL="609600" indent="-609600" eaLnBrk="1" hangingPunct="1">
              <a:buFontTx/>
              <a:buNone/>
            </a:pPr>
            <a:r>
              <a:rPr lang="en-AU" altLang="en-US" sz="2200"/>
              <a:t>2.  		1NT		2C		All pass</a:t>
            </a:r>
          </a:p>
          <a:p>
            <a:pPr marL="609600" indent="-609600" eaLnBrk="1" hangingPunct="1">
              <a:buFontTx/>
              <a:buNone/>
            </a:pPr>
            <a:r>
              <a:rPr lang="en-AU" altLang="en-US" sz="2200"/>
              <a:t>3.  		1NT		2C		Pass		4H</a:t>
            </a:r>
          </a:p>
          <a:p>
            <a:pPr marL="609600" indent="-609600" eaLnBrk="1" hangingPunct="1">
              <a:buFontTx/>
              <a:buNone/>
            </a:pPr>
            <a:r>
              <a:rPr lang="en-AU" altLang="en-US" sz="2200"/>
              <a:t>		All pass</a:t>
            </a:r>
          </a:p>
          <a:p>
            <a:pPr marL="609600" indent="-609600" eaLnBrk="1" hangingPunct="1">
              <a:buFontTx/>
              <a:buNone/>
            </a:pPr>
            <a:r>
              <a:rPr lang="en-AU" altLang="en-US" sz="2200"/>
              <a:t>4.  		1NT		2C (alert*)	3NT		All pass</a:t>
            </a:r>
          </a:p>
          <a:p>
            <a:pPr marL="609600" indent="-609600" eaLnBrk="1" hangingPunct="1">
              <a:buFontTx/>
              <a:buNone/>
            </a:pPr>
            <a:r>
              <a:rPr lang="en-AU" altLang="en-US" sz="2800"/>
              <a:t> 				 </a:t>
            </a:r>
            <a:r>
              <a:rPr lang="en-AU" altLang="en-US" sz="2000"/>
              <a:t>* explained as clubs and another suit</a:t>
            </a:r>
          </a:p>
          <a:p>
            <a:pPr marL="609600" indent="-609600" eaLnBrk="1" hangingPunct="1">
              <a:buFontTx/>
              <a:buNone/>
            </a:pPr>
            <a:r>
              <a:rPr lang="en-AU" altLang="en-US" sz="2200"/>
              <a:t>5.  		1NT		2C (alert*)	Pass		2D</a:t>
            </a:r>
          </a:p>
          <a:p>
            <a:pPr marL="609600" indent="-609600" eaLnBrk="1" hangingPunct="1">
              <a:buFontTx/>
              <a:buNone/>
            </a:pPr>
            <a:r>
              <a:rPr lang="en-AU" altLang="en-US" sz="2200"/>
              <a:t>		Pass		?</a:t>
            </a:r>
            <a:r>
              <a:rPr lang="en-AU" altLang="en-US" sz="2000"/>
              <a:t> 	</a:t>
            </a:r>
            <a:r>
              <a:rPr lang="en-AU" altLang="en-US" sz="2800"/>
              <a:t>		</a:t>
            </a:r>
          </a:p>
          <a:p>
            <a:pPr marL="609600" indent="-609600" eaLnBrk="1" hangingPunct="1">
              <a:buFontTx/>
              <a:buNone/>
            </a:pPr>
            <a:r>
              <a:rPr lang="en-AU" altLang="en-US" sz="2000"/>
              <a:t>				* explained as clubs and another suit</a:t>
            </a:r>
          </a:p>
        </p:txBody>
      </p:sp>
      <p:sp>
        <p:nvSpPr>
          <p:cNvPr id="10244"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F4EDC1-9F03-406A-ADEB-13B35CAD7D33}" type="slidenum">
              <a:rPr lang="en-AU" altLang="en-US"/>
              <a:pPr/>
              <a:t>7</a:t>
            </a:fld>
            <a:endParaRPr lang="en-AU"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147">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AU" altLang="en-US"/>
              <a:t>Why it matters who is right</a:t>
            </a:r>
          </a:p>
        </p:txBody>
      </p:sp>
      <p:sp>
        <p:nvSpPr>
          <p:cNvPr id="17411" name="Rectangle 3"/>
          <p:cNvSpPr>
            <a:spLocks noGrp="1" noChangeArrowheads="1"/>
          </p:cNvSpPr>
          <p:nvPr>
            <p:ph type="body" idx="1"/>
          </p:nvPr>
        </p:nvSpPr>
        <p:spPr>
          <a:xfrm>
            <a:off x="250825" y="1600200"/>
            <a:ext cx="8893175" cy="4525963"/>
          </a:xfrm>
        </p:spPr>
        <p:txBody>
          <a:bodyPr/>
          <a:lstStyle/>
          <a:p>
            <a:pPr eaLnBrk="1" hangingPunct="1">
              <a:buFontTx/>
              <a:buNone/>
            </a:pPr>
            <a:r>
              <a:rPr lang="en-AU" altLang="en-US" sz="2800"/>
              <a:t>The Laws require that the opponents be given a correct explanation of a partnership’s agreements.</a:t>
            </a:r>
          </a:p>
          <a:p>
            <a:pPr eaLnBrk="1" hangingPunct="1">
              <a:buFontTx/>
              <a:buNone/>
            </a:pPr>
            <a:endParaRPr lang="en-AU" altLang="en-US" sz="2800"/>
          </a:p>
          <a:p>
            <a:pPr eaLnBrk="1" hangingPunct="1">
              <a:buFontTx/>
              <a:buNone/>
            </a:pPr>
            <a:r>
              <a:rPr lang="en-AU" altLang="en-US" sz="2800"/>
              <a:t>Incorrect explanation 		possible adjusted score</a:t>
            </a:r>
          </a:p>
          <a:p>
            <a:pPr eaLnBrk="1" hangingPunct="1">
              <a:buFontTx/>
              <a:buNone/>
            </a:pPr>
            <a:endParaRPr lang="en-AU" altLang="en-US" sz="2800"/>
          </a:p>
          <a:p>
            <a:pPr eaLnBrk="1" hangingPunct="1">
              <a:buFontTx/>
              <a:buNone/>
            </a:pPr>
            <a:r>
              <a:rPr lang="en-AU" altLang="en-US" sz="2800"/>
              <a:t>Correct explanation			tough luck!</a:t>
            </a:r>
          </a:p>
          <a:p>
            <a:pPr eaLnBrk="1" hangingPunct="1">
              <a:buFontTx/>
              <a:buNone/>
            </a:pPr>
            <a:r>
              <a:rPr lang="en-AU" altLang="en-US" sz="2800"/>
              <a:t>			</a:t>
            </a:r>
          </a:p>
          <a:p>
            <a:pPr eaLnBrk="1" hangingPunct="1">
              <a:buFontTx/>
              <a:buNone/>
            </a:pPr>
            <a:r>
              <a:rPr lang="en-AU" altLang="en-US" sz="2800"/>
              <a:t>					However….. </a:t>
            </a:r>
          </a:p>
        </p:txBody>
      </p:sp>
      <p:sp>
        <p:nvSpPr>
          <p:cNvPr id="11268" name="AutoShape 4"/>
          <p:cNvSpPr>
            <a:spLocks noChangeArrowheads="1"/>
          </p:cNvSpPr>
          <p:nvPr/>
        </p:nvSpPr>
        <p:spPr bwMode="auto">
          <a:xfrm>
            <a:off x="3924300" y="3068638"/>
            <a:ext cx="647700" cy="576262"/>
          </a:xfrm>
          <a:prstGeom prst="rightArrow">
            <a:avLst>
              <a:gd name="adj1" fmla="val 50000"/>
              <a:gd name="adj2" fmla="val 2809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269" name="AutoShape 5"/>
          <p:cNvSpPr>
            <a:spLocks noChangeArrowheads="1"/>
          </p:cNvSpPr>
          <p:nvPr/>
        </p:nvSpPr>
        <p:spPr bwMode="auto">
          <a:xfrm>
            <a:off x="3924300" y="4076700"/>
            <a:ext cx="647700" cy="576263"/>
          </a:xfrm>
          <a:prstGeom prst="rightArrow">
            <a:avLst>
              <a:gd name="adj1" fmla="val 50000"/>
              <a:gd name="adj2" fmla="val 2809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270"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8292321-54E9-40F9-9892-6FF1E852BA3C}" type="slidenum">
              <a:rPr lang="en-AU" altLang="en-US"/>
              <a:pPr/>
              <a:t>8</a:t>
            </a:fld>
            <a:endParaRPr lang="en-AU"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AU" altLang="en-US"/>
              <a:t>Why it matters who is right</a:t>
            </a:r>
          </a:p>
        </p:txBody>
      </p:sp>
      <p:sp>
        <p:nvSpPr>
          <p:cNvPr id="18435" name="Rectangle 3"/>
          <p:cNvSpPr>
            <a:spLocks noGrp="1" noChangeArrowheads="1"/>
          </p:cNvSpPr>
          <p:nvPr>
            <p:ph type="body" idx="1"/>
          </p:nvPr>
        </p:nvSpPr>
        <p:spPr/>
        <p:txBody>
          <a:bodyPr/>
          <a:lstStyle/>
          <a:p>
            <a:pPr eaLnBrk="1" hangingPunct="1">
              <a:buFontTx/>
              <a:buNone/>
            </a:pPr>
            <a:r>
              <a:rPr lang="en-AU" altLang="en-US" sz="2800"/>
              <a:t>……An agreement can arise through:</a:t>
            </a:r>
          </a:p>
          <a:p>
            <a:pPr eaLnBrk="1" hangingPunct="1"/>
            <a:endParaRPr lang="en-AU" altLang="en-US" sz="2800"/>
          </a:p>
          <a:p>
            <a:pPr eaLnBrk="1" hangingPunct="1"/>
            <a:r>
              <a:rPr lang="en-AU" altLang="en-US" sz="2800"/>
              <a:t>partnership experience, or </a:t>
            </a:r>
          </a:p>
          <a:p>
            <a:pPr eaLnBrk="1" hangingPunct="1"/>
            <a:r>
              <a:rPr lang="en-AU" altLang="en-US" sz="2800"/>
              <a:t>customary partnership practice</a:t>
            </a:r>
          </a:p>
          <a:p>
            <a:pPr eaLnBrk="1" hangingPunct="1"/>
            <a:endParaRPr lang="en-AU" altLang="en-US" sz="2800"/>
          </a:p>
          <a:p>
            <a:pPr eaLnBrk="1" hangingPunct="1">
              <a:buFontTx/>
              <a:buNone/>
            </a:pPr>
            <a:r>
              <a:rPr lang="en-AU" altLang="en-US" sz="2800"/>
              <a:t>* The Director should be quite certain that there has not been an incorrect explanation given.</a:t>
            </a:r>
          </a:p>
          <a:p>
            <a:pPr eaLnBrk="1" hangingPunct="1">
              <a:buFontTx/>
              <a:buNone/>
            </a:pPr>
            <a:r>
              <a:rPr lang="en-AU" altLang="en-US" sz="2800"/>
              <a:t>* In the absence of satisfactory evidence, assume an incorrect explanation</a:t>
            </a:r>
          </a:p>
        </p:txBody>
      </p:sp>
      <p:sp>
        <p:nvSpPr>
          <p:cNvPr id="12292" name="Slide Number Placeholder 1"/>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334FF4-5A35-4C44-AF66-90197F0488F0}" type="slidenum">
              <a:rPr lang="en-AU" altLang="en-US"/>
              <a:pPr/>
              <a:t>9</a:t>
            </a:fld>
            <a:endParaRPr lang="en-AU"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397</Words>
  <Application>Microsoft Office PowerPoint</Application>
  <PresentationFormat>On-screen Show (4:3)</PresentationFormat>
  <Paragraphs>103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Misinformation</vt:lpstr>
      <vt:lpstr>PowerPoint Presentation</vt:lpstr>
      <vt:lpstr>PowerPoint Presentation</vt:lpstr>
      <vt:lpstr>PowerPoint Presentation</vt:lpstr>
      <vt:lpstr>PowerPoint Presentation</vt:lpstr>
      <vt:lpstr>A basic example</vt:lpstr>
      <vt:lpstr>♠ A 9 7 6 3   North: 1NT ♥ Q J 9 7   East: 2C  ♦ A 8 ♣ 10 7</vt:lpstr>
      <vt:lpstr>Why it matters who is right</vt:lpstr>
      <vt:lpstr>Why it matters who is right</vt:lpstr>
      <vt:lpstr>Remedies before play starts</vt:lpstr>
      <vt:lpstr>Remedies before play starts</vt:lpstr>
      <vt:lpstr>Remedies at the end of play</vt:lpstr>
      <vt:lpstr>   ♠ 8 5        ♥ A 6 4          ♦ K Q 10 4 3    ♣ A Q 5  ♠ K 4 2   ♠ A 9 7 6 3  ♥ 10 8 2   ♥ Q J 9 7  ♦ 5    ♦ A 8  ♣ 9 8 6 4 3 2  ♣ 10 7    ♠ Q J 10    ♥ K 5 3    ♦ J 9 7 5 2    ♣ K J </vt:lpstr>
      <vt:lpstr>Particularly at club level</vt:lpstr>
      <vt:lpstr>At club level</vt:lpstr>
      <vt:lpstr>At club level</vt:lpstr>
      <vt:lpstr>At club level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Misinformation</dc:title>
  <dc:creator>Mat</dc:creator>
  <cp:lastModifiedBy>johnmcilrath@outlook.com</cp:lastModifiedBy>
  <cp:revision>18</cp:revision>
  <cp:lastPrinted>2017-03-01T04:10:50Z</cp:lastPrinted>
  <dcterms:created xsi:type="dcterms:W3CDTF">2014-06-11T17:48:33Z</dcterms:created>
  <dcterms:modified xsi:type="dcterms:W3CDTF">2017-04-13T06:32:04Z</dcterms:modified>
</cp:coreProperties>
</file>