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076136711" r:id="rId2"/>
    <p:sldId id="207613671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0A51F-1DF4-01D6-58DD-55B4CE9EA8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D1510E-6179-D04E-E24F-7550B40F93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50715-AB4D-D1D7-9C4A-C67746F97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9995-4B88-4368-A11A-7983616ADD85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26A54-14F1-4FF5-0B41-5C329893B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B875B-3B96-8110-B6DB-B6F32F1AA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F68E-7680-4FCD-ABD6-4DFB444515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7854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A3C6C-5826-6725-E10C-54833ECF1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20903B-B7F7-F981-9FF3-1657E22528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8B5F4-C0D2-6B98-2C0F-0FAB653DC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9995-4B88-4368-A11A-7983616ADD85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2388C-B386-F250-43E1-D923927D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E4193-1384-0B7F-A876-4E56630E9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F68E-7680-4FCD-ABD6-4DFB444515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3909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2E0B84-A3BE-D67F-5BC8-AAFEB612C8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359DDB-6F51-6DCD-09E4-A392FB7A51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990F5-1DE3-0F9A-19D5-DE97B6A2A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9995-4B88-4368-A11A-7983616ADD85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74445-8972-DF52-5702-2815195D2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995F7-E30B-3F45-52E1-932331C26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F68E-7680-4FCD-ABD6-4DFB444515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6059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4C0B2-752F-4A57-C0FE-B0148A293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5AAF8-1F69-995E-2980-F70C494E6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0B91E-C94E-4D44-0D5F-17D6E132B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9995-4B88-4368-A11A-7983616ADD85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3524F-15DA-665C-475E-89B6B1F42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ECF88-7C6A-0EF3-9D9C-48FF75991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F68E-7680-4FCD-ABD6-4DFB444515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8416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47EC3-E1A7-780A-A237-0D1033299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4872A9-C264-B425-1B21-04285B941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EE4A9-C290-0C05-0647-A8DB9BBCD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9995-4B88-4368-A11A-7983616ADD85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CDEA0-816E-EA79-BD15-7D4280E72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603C4-02C3-A5B2-53B0-392E335B9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F68E-7680-4FCD-ABD6-4DFB444515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3551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1887A-776C-2B40-7731-1B88FBF24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84FFA-1244-CF4F-78E1-6546EB38EA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D4263E-BB54-A10B-58F3-8FC0A0883F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D3F2E8-03DE-CF63-42B6-FF39F3DD7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9995-4B88-4368-A11A-7983616ADD85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B91F1-9091-ED32-5431-A0C64B914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7DDF70-64D1-2845-88A7-458214AA2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F68E-7680-4FCD-ABD6-4DFB444515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026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F550C-6582-B6FA-3C2C-5A9178B8F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10E568-2B1A-7FED-DFE2-F8689E1C3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E24E7-D887-1E68-E63C-17F7F45DF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489678-27CB-557F-3111-B81DEE0901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4FAF50-6BA6-8988-CE28-F19A2AD86B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F79C0C-5B60-C418-73FF-C11506BEB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9995-4B88-4368-A11A-7983616ADD85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AF8BB3-D5DE-BA14-1E65-1AD24F31C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77CC68-A527-79FA-7624-6674785AB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F68E-7680-4FCD-ABD6-4DFB444515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2290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4D442-4513-6EF8-250A-B4BB93D6F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DE70AC-4168-02CF-83E8-CD1229810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9995-4B88-4368-A11A-7983616ADD85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A478D9-2188-6AE0-B4C0-7ECD0F67F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3B38CB-1657-B0AB-F4E6-7B2751AEC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F68E-7680-4FCD-ABD6-4DFB444515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3017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CC7215-237E-0E98-8B50-42774E8C8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9995-4B88-4368-A11A-7983616ADD85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F07742-1519-4F8D-CAD6-DFB5A4553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33F8B7-19BD-A922-D08C-A40E7F349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F68E-7680-4FCD-ABD6-4DFB444515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6668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A013C-6813-FD0E-B547-471A2F73D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D3B5F-5F8F-7505-78AD-0B680CFB6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8B1F24-3ACA-77E2-F9DE-2A2C708AD6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66AB19-23E2-CEA8-8D94-5FAA8C559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9995-4B88-4368-A11A-7983616ADD85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2C97B7-723F-A039-698D-2C34575C3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92A82-D579-60A9-AF82-C38BFB314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F68E-7680-4FCD-ABD6-4DFB444515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5583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04546-3ACD-3CF5-C908-A5623E59E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DB5F96-40BF-BE22-10F4-504AF1B5BF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A626CD-D195-30FF-82DE-8CC5C5439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BD38A-1C8C-1C95-AAE7-2231C3159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9995-4B88-4368-A11A-7983616ADD85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AC90E5-69B6-B36B-86D4-73474968A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CCEA6-43C4-2EDA-91A4-4396326A2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F68E-7680-4FCD-ABD6-4DFB444515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929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9BA107-88C4-7775-0664-E338B895D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72BB08-7BD6-193A-B511-2420EAF1F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32E5B-DBFD-72BF-90C1-2F92F78317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BC9995-4B88-4368-A11A-7983616ADD85}" type="datetimeFigureOut">
              <a:rPr lang="en-AU" smtClean="0"/>
              <a:t>23/04/2024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C636D-2486-BAE4-9C88-5466F8683B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0618D-0083-20D2-C184-6D8804F222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AFF68E-7680-4FCD-ABD6-4DFB444515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7085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379CB9B-35F4-4DB9-8167-02D59E33CC57}"/>
              </a:ext>
            </a:extLst>
          </p:cNvPr>
          <p:cNvSpPr txBox="1">
            <a:spLocks/>
          </p:cNvSpPr>
          <p:nvPr/>
        </p:nvSpPr>
        <p:spPr>
          <a:xfrm>
            <a:off x="80683" y="-62753"/>
            <a:ext cx="10802938" cy="843591"/>
          </a:xfrm>
          <a:prstGeom prst="rect">
            <a:avLst/>
          </a:prstGeom>
          <a:noFill/>
        </p:spPr>
        <p:txBody>
          <a:bodyPr vert="horz" wrap="square" lIns="274320" tIns="274320" rIns="27432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Shadows Into Light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en-AU" sz="3600" dirty="0">
                <a:latin typeface="Bodoni MT Black" panose="02070A03080606020203" pitchFamily="18" charset="0"/>
              </a:rPr>
              <a:t>Lapsed Players – Win Backs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4E23862-BDB5-6967-D0FB-5B9D4E18D31D}"/>
              </a:ext>
            </a:extLst>
          </p:cNvPr>
          <p:cNvSpPr/>
          <p:nvPr/>
        </p:nvSpPr>
        <p:spPr>
          <a:xfrm>
            <a:off x="9608341" y="5984244"/>
            <a:ext cx="2279737" cy="719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tIns="91440" rIns="365760" bIns="91440" rtlCol="0" anchor="ctr"/>
          <a:lstStyle/>
          <a:p>
            <a:pPr algn="l"/>
            <a:endParaRPr lang="en-AU" sz="3200" dirty="0">
              <a:solidFill>
                <a:srgbClr val="00215B"/>
              </a:solidFill>
              <a:latin typeface="Shadows Into Light Two" panose="02000506000000020004" pitchFamily="2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F3B95FD-7C3B-DB17-C546-E54D635EE1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847123"/>
              </p:ext>
            </p:extLst>
          </p:nvPr>
        </p:nvGraphicFramePr>
        <p:xfrm>
          <a:off x="303923" y="945096"/>
          <a:ext cx="11584155" cy="56450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5228">
                  <a:extLst>
                    <a:ext uri="{9D8B030D-6E8A-4147-A177-3AD203B41FA5}">
                      <a16:colId xmlns:a16="http://schemas.microsoft.com/office/drawing/2014/main" val="337777701"/>
                    </a:ext>
                  </a:extLst>
                </a:gridCol>
                <a:gridCol w="5570456">
                  <a:extLst>
                    <a:ext uri="{9D8B030D-6E8A-4147-A177-3AD203B41FA5}">
                      <a16:colId xmlns:a16="http://schemas.microsoft.com/office/drawing/2014/main" val="1509808134"/>
                    </a:ext>
                  </a:extLst>
                </a:gridCol>
                <a:gridCol w="4178471">
                  <a:extLst>
                    <a:ext uri="{9D8B030D-6E8A-4147-A177-3AD203B41FA5}">
                      <a16:colId xmlns:a16="http://schemas.microsoft.com/office/drawing/2014/main" val="1035857296"/>
                    </a:ext>
                  </a:extLst>
                </a:gridCol>
              </a:tblGrid>
              <a:tr h="466123"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bg1"/>
                          </a:solidFill>
                          <a:latin typeface="+mj-lt"/>
                        </a:rPr>
                        <a:t>Issue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bg1"/>
                          </a:solidFill>
                          <a:latin typeface="+mj-lt"/>
                        </a:rPr>
                        <a:t>Offer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bg1"/>
                          </a:solidFill>
                          <a:latin typeface="+mj-lt"/>
                        </a:rPr>
                        <a:t>Action</a:t>
                      </a:r>
                      <a:endParaRPr lang="en-AU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948003"/>
                  </a:ext>
                </a:extLst>
              </a:tr>
              <a:tr h="738705"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Lost Partner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Direct to Partner Matching Form or Program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Connect with Partner Coordinator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Give details to Partner Coordinator to Follow up</a:t>
                      </a:r>
                    </a:p>
                    <a:p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Send Follow Up Partner Matching 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401043"/>
                  </a:ext>
                </a:extLst>
              </a:tr>
              <a:tr h="1483697"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Going Travelling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Remind benefits of Bridge membership include discounted travel insurance.</a:t>
                      </a:r>
                    </a:p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Remind benefits of Bridge membership include collecting Master Points from affiliated clubs while travelling in Australia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 date of return and add to system for follow up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Follow Up Returning from holiday 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42148"/>
                  </a:ext>
                </a:extLst>
              </a:tr>
              <a:tr h="9885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Too Busy</a:t>
                      </a:r>
                    </a:p>
                    <a:p>
                      <a:pPr algn="ctr"/>
                      <a:endParaRPr lang="en-AU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Discover what times/days they do have free and potentially see if you can help them find a partner or time slot on any time they do have available.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Offer online playing to keep them engaged/connected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Note reason in the system and schedule follow up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Connect them with Partner Coordinator if looking for Partner on another day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follow up email with Ways to Play Bridge flyer (online etc) to encourage them to play bridge online or in an alternate way to </a:t>
                      </a:r>
                      <a:r>
                        <a:rPr lang="en-AU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keep engagement</a:t>
                      </a:r>
                      <a:endParaRPr lang="en-A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Ensure they are on email list to receive club communications to stay in touch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284131"/>
                  </a:ext>
                </a:extLst>
              </a:tr>
              <a:tr h="7566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Unwell</a:t>
                      </a:r>
                    </a:p>
                    <a:p>
                      <a:pPr algn="ctr"/>
                      <a:endParaRPr lang="en-AU" sz="14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Offer sympathies. Ask if there is anything you / club can do to help </a:t>
                      </a:r>
                      <a:r>
                        <a:rPr lang="en-AU" sz="11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</a:t>
                      </a: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notify someone etc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Offer online playing to keep them engaged if relevant</a:t>
                      </a:r>
                    </a:p>
                    <a:p>
                      <a:pPr marL="0" lvl="0" indent="0" algn="ctr">
                        <a:buFontTx/>
                        <a:buNone/>
                      </a:pPr>
                      <a:r>
                        <a:rPr lang="en-AU" sz="1100" dirty="0">
                          <a:solidFill>
                            <a:srgbClr val="212A6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 transport/mobility issues – revert to Transport Matching Program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Notify relevant members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Note in system and note return date if known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Schedule a Welfare check/s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follow up email to check 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1465623"/>
                  </a:ext>
                </a:extLst>
              </a:tr>
              <a:tr h="444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Deceased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Offer condolences to family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Offer condolences to family – send flowers or card on behalf of club if appropriate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Notify members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Update the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730711"/>
                  </a:ext>
                </a:extLst>
              </a:tr>
            </a:tbl>
          </a:graphicData>
        </a:graphic>
      </p:graphicFrame>
      <p:pic>
        <p:nvPicPr>
          <p:cNvPr id="4" name="Picture 3" descr="A black and red logo&#10;&#10;Description automatically generated">
            <a:extLst>
              <a:ext uri="{FF2B5EF4-FFF2-40B4-BE49-F238E27FC236}">
                <a16:creationId xmlns:a16="http://schemas.microsoft.com/office/drawing/2014/main" id="{DD239324-EE13-485F-8693-0CCBDF6DFA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8859" y="218933"/>
            <a:ext cx="1009524" cy="561905"/>
          </a:xfrm>
          <a:prstGeom prst="rect">
            <a:avLst/>
          </a:prstGeom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C92EFA1D-1829-E994-373C-CA9368991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565" y="6651141"/>
            <a:ext cx="3385006" cy="342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©Copyright 2024 Australian Bridge Federation Limited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962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379CB9B-35F4-4DB9-8167-02D59E33CC57}"/>
              </a:ext>
            </a:extLst>
          </p:cNvPr>
          <p:cNvSpPr txBox="1">
            <a:spLocks/>
          </p:cNvSpPr>
          <p:nvPr/>
        </p:nvSpPr>
        <p:spPr>
          <a:xfrm>
            <a:off x="80683" y="-62753"/>
            <a:ext cx="10802938" cy="843591"/>
          </a:xfrm>
          <a:prstGeom prst="rect">
            <a:avLst/>
          </a:prstGeom>
          <a:noFill/>
        </p:spPr>
        <p:txBody>
          <a:bodyPr vert="horz" wrap="square" lIns="274320" tIns="274320" rIns="27432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Shadows Into Light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en-AU" sz="3600" dirty="0">
                <a:latin typeface="Bodoni MT Black" panose="02070A03080606020203" pitchFamily="18" charset="0"/>
              </a:rPr>
              <a:t>Lapsed Players – Win Backs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4E23862-BDB5-6967-D0FB-5B9D4E18D31D}"/>
              </a:ext>
            </a:extLst>
          </p:cNvPr>
          <p:cNvSpPr/>
          <p:nvPr/>
        </p:nvSpPr>
        <p:spPr>
          <a:xfrm>
            <a:off x="9608341" y="5984244"/>
            <a:ext cx="2279737" cy="719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tIns="91440" rIns="365760" bIns="91440" rtlCol="0" anchor="ctr"/>
          <a:lstStyle/>
          <a:p>
            <a:pPr algn="l"/>
            <a:endParaRPr lang="en-AU" sz="3200" dirty="0">
              <a:solidFill>
                <a:srgbClr val="00215B"/>
              </a:solidFill>
              <a:latin typeface="Shadows Into Light Two" panose="02000506000000020004" pitchFamily="2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F3B95FD-7C3B-DB17-C546-E54D635EE1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780902"/>
              </p:ext>
            </p:extLst>
          </p:nvPr>
        </p:nvGraphicFramePr>
        <p:xfrm>
          <a:off x="216564" y="960195"/>
          <a:ext cx="11671512" cy="50463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3657">
                  <a:extLst>
                    <a:ext uri="{9D8B030D-6E8A-4147-A177-3AD203B41FA5}">
                      <a16:colId xmlns:a16="http://schemas.microsoft.com/office/drawing/2014/main" val="337777701"/>
                    </a:ext>
                  </a:extLst>
                </a:gridCol>
                <a:gridCol w="5496689">
                  <a:extLst>
                    <a:ext uri="{9D8B030D-6E8A-4147-A177-3AD203B41FA5}">
                      <a16:colId xmlns:a16="http://schemas.microsoft.com/office/drawing/2014/main" val="1509808134"/>
                    </a:ext>
                  </a:extLst>
                </a:gridCol>
                <a:gridCol w="3921166">
                  <a:extLst>
                    <a:ext uri="{9D8B030D-6E8A-4147-A177-3AD203B41FA5}">
                      <a16:colId xmlns:a16="http://schemas.microsoft.com/office/drawing/2014/main" val="1035857296"/>
                    </a:ext>
                  </a:extLst>
                </a:gridCol>
              </a:tblGrid>
              <a:tr h="657234"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bg1"/>
                          </a:solidFill>
                          <a:latin typeface="+mj-lt"/>
                        </a:rPr>
                        <a:t>Issue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bg1"/>
                          </a:solidFill>
                          <a:latin typeface="+mj-lt"/>
                        </a:rPr>
                        <a:t>Offer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>
                          <a:solidFill>
                            <a:schemeClr val="bg1"/>
                          </a:solidFill>
                          <a:latin typeface="+mj-lt"/>
                        </a:rPr>
                        <a:t>Action</a:t>
                      </a:r>
                      <a:endParaRPr lang="en-AU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948003"/>
                  </a:ext>
                </a:extLst>
              </a:tr>
              <a:tr h="738705"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Transport / Commute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Mention disabled parking spaces</a:t>
                      </a:r>
                    </a:p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 map of location of disabled parking spaces (include photo where possible)</a:t>
                      </a:r>
                    </a:p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Connect them with Transport Coordinator to assist with any available transport </a:t>
                      </a:r>
                      <a:r>
                        <a:rPr lang="en-AU" sz="11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</a:t>
                      </a: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car pooling, community bus, local taxi/uber affiliation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Give details to Transport Coordinator to Follow up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follow up email to check in</a:t>
                      </a:r>
                    </a:p>
                    <a:p>
                      <a:endParaRPr lang="en-AU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401043"/>
                  </a:ext>
                </a:extLst>
              </a:tr>
              <a:tr h="1206453"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Didn’t like other Players / had issues with other players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Offer to get Director to call them for complaint / investigation</a:t>
                      </a:r>
                    </a:p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Offer for them to go on different days/times to avoid the difficult people or to better align them with a competition/game that suits their driving need </a:t>
                      </a:r>
                      <a:r>
                        <a:rPr lang="en-AU" sz="11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</a:t>
                      </a: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social</a:t>
                      </a:r>
                    </a:p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 to them the club will be communicating again the code of conduct etc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Escalate to Director/Complaint officer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 if you can assist them to attend on different day/type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follow up email to check in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Organise club communications to foster positive environment and promote the code of conduct / appropriate player behaviour etc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AU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42148"/>
                  </a:ext>
                </a:extLst>
              </a:tr>
              <a:tr h="988561"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Didn’t like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Ask them reasons why and if there is anything you can do to change their opinion (listen to them and make them feel heard)</a:t>
                      </a:r>
                    </a:p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Ask them to complete quick feedback form/survey for Club improvement</a:t>
                      </a:r>
                    </a:p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Offer any changes/solutions </a:t>
                      </a:r>
                      <a:r>
                        <a:rPr lang="en-AU" sz="11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</a:t>
                      </a: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change to other venue or online where possible to avoid complete loss of member.</a:t>
                      </a:r>
                    </a:p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 they don’t want to speak to someone from the club or are leaving no matter what- Offer to put them in contact with state/territory member for other options or independent person to speak to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Note feedback for club committee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them survey / feedback form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there any quick actions/improvements you can address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follow up email of changes/improvements later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284131"/>
                  </a:ext>
                </a:extLst>
              </a:tr>
              <a:tr h="756619"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Don’t see a point in renewing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Mention ABF benefits</a:t>
                      </a:r>
                    </a:p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Mention Local Club benefits </a:t>
                      </a:r>
                      <a:r>
                        <a:rPr lang="en-AU" sz="11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</a:t>
                      </a: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Activities, offers, events</a:t>
                      </a:r>
                    </a:p>
                    <a:p>
                      <a:pPr marL="171450" lvl="0" indent="-171450" algn="ctr">
                        <a:buFontTx/>
                        <a:buChar char="-"/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 you can see how close they are to leveling up on master points and if they are close mention that.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follow up email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them ABF (under construction) or Club Benefits Flyer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them local club events calendar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AU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them info/link on master club 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1465623"/>
                  </a:ext>
                </a:extLst>
              </a:tr>
            </a:tbl>
          </a:graphicData>
        </a:graphic>
      </p:graphicFrame>
      <p:pic>
        <p:nvPicPr>
          <p:cNvPr id="4" name="Picture 3" descr="A black and red logo&#10;&#10;Description automatically generated">
            <a:extLst>
              <a:ext uri="{FF2B5EF4-FFF2-40B4-BE49-F238E27FC236}">
                <a16:creationId xmlns:a16="http://schemas.microsoft.com/office/drawing/2014/main" id="{8C9F7AB8-2BD1-28B5-5F05-02DD836D7E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8859" y="218933"/>
            <a:ext cx="1009524" cy="561905"/>
          </a:xfrm>
          <a:prstGeom prst="rect">
            <a:avLst/>
          </a:prstGeom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27F6DBDC-1E37-5F45-CFAC-456C2EB0C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565" y="6651142"/>
            <a:ext cx="3385006" cy="86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©Copyright 2024 Australian Bridge Federation Limited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785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</TotalTime>
  <Words>680</Words>
  <Application>Microsoft Office PowerPoint</Application>
  <PresentationFormat>Widescreen</PresentationFormat>
  <Paragraphs>71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Bodoni MT Black</vt:lpstr>
      <vt:lpstr>Calibri</vt:lpstr>
      <vt:lpstr>Shadows Into Light Two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Nicki Walsh</dc:creator>
  <cp:lastModifiedBy>Nicki Walsh</cp:lastModifiedBy>
  <cp:revision>17</cp:revision>
  <dcterms:created xsi:type="dcterms:W3CDTF">2024-04-02T11:21:21Z</dcterms:created>
  <dcterms:modified xsi:type="dcterms:W3CDTF">2024-04-23T06:00:37Z</dcterms:modified>
</cp:coreProperties>
</file>