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6858000" cy="9144000"/>
  <p:embeddedFontLst>
    <p:embeddedFont>
      <p:font typeface="Garet Bold" panose="020B0604020202020204" charset="0"/>
      <p:regular r:id="rId5"/>
    </p:embeddedFont>
    <p:embeddedFont>
      <p:font typeface="Montserrat Classic Bold" panose="020B0604020202020204" charset="0"/>
      <p:regular r:id="rId6"/>
    </p:embeddedFont>
    <p:embeddedFont>
      <p:font typeface="Poppins" panose="00000500000000000000" pitchFamily="2" charset="0"/>
      <p:regular r:id="rId7"/>
    </p:embeddedFont>
    <p:embeddedFont>
      <p:font typeface="Poppins Bold" panose="00000800000000000000" charset="0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0" d="100"/>
          <a:sy n="60" d="100"/>
        </p:scale>
        <p:origin x="3300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5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52953" y="354162"/>
            <a:ext cx="6854094" cy="3350149"/>
            <a:chOff x="0" y="0"/>
            <a:chExt cx="9138791" cy="446686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138791" cy="4466865"/>
            </a:xfrm>
            <a:custGeom>
              <a:avLst/>
              <a:gdLst/>
              <a:ahLst/>
              <a:cxnLst/>
              <a:rect l="l" t="t" r="r" b="b"/>
              <a:pathLst>
                <a:path w="9138791" h="4466865">
                  <a:moveTo>
                    <a:pt x="0" y="0"/>
                  </a:moveTo>
                  <a:lnTo>
                    <a:pt x="9138791" y="0"/>
                  </a:lnTo>
                  <a:lnTo>
                    <a:pt x="9138791" y="4466865"/>
                  </a:lnTo>
                  <a:lnTo>
                    <a:pt x="0" y="44668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-3" r="-3"/>
              </a:stretch>
            </a:blipFill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2671853" y="2745649"/>
              <a:ext cx="3795085" cy="10914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200"/>
                </a:lnSpc>
              </a:pPr>
              <a:r>
                <a:rPr lang="en-US" sz="2807" b="1">
                  <a:solidFill>
                    <a:srgbClr val="FFFFFF"/>
                  </a:solidFill>
                  <a:latin typeface="Garet Bold"/>
                  <a:ea typeface="Garet Bold"/>
                  <a:cs typeface="Garet Bold"/>
                  <a:sym typeface="Garet Bold"/>
                </a:rPr>
                <a:t>IT’S TIME TO RENEW.</a:t>
              </a:r>
            </a:p>
          </p:txBody>
        </p:sp>
      </p:grpSp>
      <p:sp>
        <p:nvSpPr>
          <p:cNvPr id="5" name="Freeform 5"/>
          <p:cNvSpPr/>
          <p:nvPr/>
        </p:nvSpPr>
        <p:spPr>
          <a:xfrm>
            <a:off x="6336574" y="51048"/>
            <a:ext cx="939936" cy="704952"/>
          </a:xfrm>
          <a:custGeom>
            <a:avLst/>
            <a:gdLst/>
            <a:ahLst/>
            <a:cxnLst/>
            <a:rect l="l" t="t" r="r" b="b"/>
            <a:pathLst>
              <a:path w="939936" h="704952">
                <a:moveTo>
                  <a:pt x="0" y="0"/>
                </a:moveTo>
                <a:lnTo>
                  <a:pt x="939936" y="0"/>
                </a:lnTo>
                <a:lnTo>
                  <a:pt x="939936" y="704952"/>
                </a:lnTo>
                <a:lnTo>
                  <a:pt x="0" y="70495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6" name="TextBox 6"/>
          <p:cNvSpPr txBox="1"/>
          <p:nvPr/>
        </p:nvSpPr>
        <p:spPr>
          <a:xfrm>
            <a:off x="319298" y="5110872"/>
            <a:ext cx="6887749" cy="13639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2"/>
              </a:lnSpc>
            </a:pPr>
            <a:r>
              <a:rPr lang="en-US" sz="2630" b="1" spc="234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 Secure your spot at the table.</a:t>
            </a:r>
          </a:p>
          <a:p>
            <a:pPr algn="ctr">
              <a:lnSpc>
                <a:spcPts val="3682"/>
              </a:lnSpc>
            </a:pPr>
            <a:endParaRPr lang="en-US" sz="2630" b="1" spc="234">
              <a:solidFill>
                <a:srgbClr val="000000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  <a:p>
            <a:pPr algn="ctr">
              <a:lnSpc>
                <a:spcPts val="3682"/>
              </a:lnSpc>
            </a:pPr>
            <a:endParaRPr lang="en-US" sz="2630" b="1" spc="234">
              <a:solidFill>
                <a:srgbClr val="000000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55053" y="7310474"/>
            <a:ext cx="261790" cy="276244"/>
          </a:xfrm>
          <a:custGeom>
            <a:avLst/>
            <a:gdLst/>
            <a:ahLst/>
            <a:cxnLst/>
            <a:rect l="l" t="t" r="r" b="b"/>
            <a:pathLst>
              <a:path w="261790" h="276244">
                <a:moveTo>
                  <a:pt x="0" y="0"/>
                </a:moveTo>
                <a:lnTo>
                  <a:pt x="261790" y="0"/>
                </a:lnTo>
                <a:lnTo>
                  <a:pt x="261790" y="276245"/>
                </a:lnTo>
                <a:lnTo>
                  <a:pt x="0" y="27624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r="-379642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8" name="Freeform 8"/>
          <p:cNvSpPr/>
          <p:nvPr/>
        </p:nvSpPr>
        <p:spPr>
          <a:xfrm>
            <a:off x="595157" y="6318745"/>
            <a:ext cx="284863" cy="312120"/>
          </a:xfrm>
          <a:custGeom>
            <a:avLst/>
            <a:gdLst/>
            <a:ahLst/>
            <a:cxnLst/>
            <a:rect l="l" t="t" r="r" b="b"/>
            <a:pathLst>
              <a:path w="284863" h="312120">
                <a:moveTo>
                  <a:pt x="0" y="0"/>
                </a:moveTo>
                <a:lnTo>
                  <a:pt x="284863" y="0"/>
                </a:lnTo>
                <a:lnTo>
                  <a:pt x="284863" y="312120"/>
                </a:lnTo>
                <a:lnTo>
                  <a:pt x="0" y="31212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398038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9" name="Freeform 9"/>
          <p:cNvSpPr/>
          <p:nvPr/>
        </p:nvSpPr>
        <p:spPr>
          <a:xfrm>
            <a:off x="595157" y="5924765"/>
            <a:ext cx="321686" cy="274499"/>
          </a:xfrm>
          <a:custGeom>
            <a:avLst/>
            <a:gdLst/>
            <a:ahLst/>
            <a:cxnLst/>
            <a:rect l="l" t="t" r="r" b="b"/>
            <a:pathLst>
              <a:path w="321686" h="274499">
                <a:moveTo>
                  <a:pt x="0" y="0"/>
                </a:moveTo>
                <a:lnTo>
                  <a:pt x="321686" y="0"/>
                </a:lnTo>
                <a:lnTo>
                  <a:pt x="321686" y="274500"/>
                </a:lnTo>
                <a:lnTo>
                  <a:pt x="0" y="2745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206482" r="-81387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10" name="Freeform 10"/>
          <p:cNvSpPr/>
          <p:nvPr/>
        </p:nvSpPr>
        <p:spPr>
          <a:xfrm>
            <a:off x="620132" y="6847170"/>
            <a:ext cx="271737" cy="246999"/>
          </a:xfrm>
          <a:custGeom>
            <a:avLst/>
            <a:gdLst/>
            <a:ahLst/>
            <a:cxnLst/>
            <a:rect l="l" t="t" r="r" b="b"/>
            <a:pathLst>
              <a:path w="271737" h="246999">
                <a:moveTo>
                  <a:pt x="0" y="0"/>
                </a:moveTo>
                <a:lnTo>
                  <a:pt x="271736" y="0"/>
                </a:lnTo>
                <a:lnTo>
                  <a:pt x="271736" y="246999"/>
                </a:lnTo>
                <a:lnTo>
                  <a:pt x="0" y="24699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102264" r="-210901"/>
            </a:stretch>
          </a:blipFill>
        </p:spPr>
        <p:txBody>
          <a:bodyPr/>
          <a:lstStyle/>
          <a:p>
            <a:endParaRPr lang="en-AU"/>
          </a:p>
        </p:txBody>
      </p:sp>
      <p:grpSp>
        <p:nvGrpSpPr>
          <p:cNvPr id="11" name="Group 11"/>
          <p:cNvGrpSpPr/>
          <p:nvPr/>
        </p:nvGrpSpPr>
        <p:grpSpPr>
          <a:xfrm>
            <a:off x="-124278" y="9588319"/>
            <a:ext cx="7805055" cy="1305975"/>
            <a:chOff x="0" y="0"/>
            <a:chExt cx="2797156" cy="468032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797156" cy="468032"/>
            </a:xfrm>
            <a:custGeom>
              <a:avLst/>
              <a:gdLst/>
              <a:ahLst/>
              <a:cxnLst/>
              <a:rect l="l" t="t" r="r" b="b"/>
              <a:pathLst>
                <a:path w="2797156" h="468032">
                  <a:moveTo>
                    <a:pt x="0" y="0"/>
                  </a:moveTo>
                  <a:lnTo>
                    <a:pt x="2797156" y="0"/>
                  </a:lnTo>
                  <a:lnTo>
                    <a:pt x="2797156" y="468032"/>
                  </a:lnTo>
                  <a:lnTo>
                    <a:pt x="0" y="468032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/>
            <a:lstStyle/>
            <a:p>
              <a:endParaRPr lang="en-AU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2797156" cy="4966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98438" y="5781890"/>
            <a:ext cx="5705562" cy="3086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Play in regular sessions and competitions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Be part of our fun, social community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Earn and track your Masterpoints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Enjoy exclusive ABF member perks, including discounted travel insurance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Boost your brain health while having fun!</a:t>
            </a:r>
          </a:p>
          <a:p>
            <a:pPr algn="l">
              <a:lnSpc>
                <a:spcPts val="2520"/>
              </a:lnSpc>
              <a:spcBef>
                <a:spcPct val="0"/>
              </a:spcBef>
            </a:pPr>
            <a:endParaRPr lang="en-US" sz="1800" b="1" spc="160">
              <a:solidFill>
                <a:srgbClr val="000000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430182" y="4044214"/>
            <a:ext cx="6665981" cy="9142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2"/>
              </a:lnSpc>
              <a:spcBef>
                <a:spcPct val="0"/>
              </a:spcBef>
            </a:pPr>
            <a:r>
              <a:rPr lang="en-US" sz="2630" b="1" spc="234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It’s time to renew your membership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40749" y="9829873"/>
            <a:ext cx="6923557" cy="692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spc="177">
                <a:solidFill>
                  <a:srgbClr val="FFFFF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 Stay connected, stay active, and keep your bridge journey alive in 2025!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40749" y="9829873"/>
            <a:ext cx="6923557" cy="692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spc="177">
                <a:solidFill>
                  <a:srgbClr val="FFFFF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 Stay connected, stay active, and keep your bridge journey alive in 2025!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440749" y="9829873"/>
            <a:ext cx="6923557" cy="692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  <a:spcBef>
                <a:spcPct val="0"/>
              </a:spcBef>
            </a:pPr>
            <a:r>
              <a:rPr lang="en-US" sz="1999" b="1" spc="177">
                <a:solidFill>
                  <a:srgbClr val="FFFFF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 Stay connected, stay active, and keep your bridge journey alive in 2025!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08546" y="8820365"/>
            <a:ext cx="6709253" cy="4475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2"/>
              </a:lnSpc>
              <a:spcBef>
                <a:spcPct val="0"/>
              </a:spcBef>
            </a:pPr>
            <a:r>
              <a:rPr lang="en-US" sz="2630" b="1" spc="234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Don’t let your membership lapse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620132" y="8126419"/>
            <a:ext cx="360849" cy="367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59"/>
              </a:lnSpc>
            </a:pPr>
            <a:r>
              <a:rPr lang="en-US" sz="2042" b="1">
                <a:solidFill>
                  <a:srgbClr val="D41203"/>
                </a:solidFill>
                <a:latin typeface="Poppins Bold"/>
                <a:ea typeface="Poppins Bold"/>
                <a:cs typeface="Poppins Bold"/>
                <a:sym typeface="Poppins Bold"/>
              </a:rPr>
              <a:t>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85948" y="314523"/>
            <a:ext cx="6266493" cy="3062941"/>
            <a:chOff x="0" y="0"/>
            <a:chExt cx="8355324" cy="408392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355324" cy="4083921"/>
            </a:xfrm>
            <a:custGeom>
              <a:avLst/>
              <a:gdLst/>
              <a:ahLst/>
              <a:cxnLst/>
              <a:rect l="l" t="t" r="r" b="b"/>
              <a:pathLst>
                <a:path w="8355324" h="4083921">
                  <a:moveTo>
                    <a:pt x="0" y="0"/>
                  </a:moveTo>
                  <a:lnTo>
                    <a:pt x="8355324" y="0"/>
                  </a:lnTo>
                  <a:lnTo>
                    <a:pt x="8355324" y="4083921"/>
                  </a:lnTo>
                  <a:lnTo>
                    <a:pt x="0" y="40839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-3" r="-3"/>
              </a:stretch>
            </a:blipFill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2442796" y="2511081"/>
              <a:ext cx="3469732" cy="9970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26"/>
                </a:lnSpc>
              </a:pPr>
              <a:r>
                <a:rPr lang="en-US" sz="2566" b="1">
                  <a:solidFill>
                    <a:srgbClr val="FFFFFF"/>
                  </a:solidFill>
                  <a:latin typeface="Garet Bold"/>
                  <a:ea typeface="Garet Bold"/>
                  <a:cs typeface="Garet Bold"/>
                  <a:sym typeface="Garet Bold"/>
                </a:rPr>
                <a:t>IT’S TIME TO RENEW.</a:t>
              </a:r>
            </a:p>
          </p:txBody>
        </p:sp>
      </p:grpSp>
      <p:sp>
        <p:nvSpPr>
          <p:cNvPr id="5" name="Freeform 5"/>
          <p:cNvSpPr/>
          <p:nvPr/>
        </p:nvSpPr>
        <p:spPr>
          <a:xfrm>
            <a:off x="6336574" y="51048"/>
            <a:ext cx="939936" cy="704952"/>
          </a:xfrm>
          <a:custGeom>
            <a:avLst/>
            <a:gdLst/>
            <a:ahLst/>
            <a:cxnLst/>
            <a:rect l="l" t="t" r="r" b="b"/>
            <a:pathLst>
              <a:path w="939936" h="704952">
                <a:moveTo>
                  <a:pt x="0" y="0"/>
                </a:moveTo>
                <a:lnTo>
                  <a:pt x="939936" y="0"/>
                </a:lnTo>
                <a:lnTo>
                  <a:pt x="939936" y="704952"/>
                </a:lnTo>
                <a:lnTo>
                  <a:pt x="0" y="70495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6" name="TextBox 6"/>
          <p:cNvSpPr txBox="1"/>
          <p:nvPr/>
        </p:nvSpPr>
        <p:spPr>
          <a:xfrm>
            <a:off x="319298" y="4649450"/>
            <a:ext cx="6887749" cy="13639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2"/>
              </a:lnSpc>
            </a:pPr>
            <a:r>
              <a:rPr lang="en-US" sz="2630" b="1" spc="234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 Secure your spot at the table.</a:t>
            </a:r>
          </a:p>
          <a:p>
            <a:pPr algn="ctr">
              <a:lnSpc>
                <a:spcPts val="3682"/>
              </a:lnSpc>
            </a:pPr>
            <a:endParaRPr lang="en-US" sz="2630" b="1" spc="234">
              <a:solidFill>
                <a:srgbClr val="000000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  <a:p>
            <a:pPr algn="ctr">
              <a:lnSpc>
                <a:spcPts val="3682"/>
              </a:lnSpc>
            </a:pPr>
            <a:endParaRPr lang="en-US" sz="2630" b="1" spc="234">
              <a:solidFill>
                <a:srgbClr val="000000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98438" y="5320469"/>
            <a:ext cx="5705562" cy="3086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Play in regular sessions and competitions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Be part of our fun, social community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Earn and track your Masterpoints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Enjoy exclusive ABF member perks, including discounted travel insurance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Boost your brain health while having fun!</a:t>
            </a:r>
          </a:p>
          <a:p>
            <a:pPr algn="l">
              <a:lnSpc>
                <a:spcPts val="2520"/>
              </a:lnSpc>
              <a:spcBef>
                <a:spcPct val="0"/>
              </a:spcBef>
            </a:pPr>
            <a:endParaRPr lang="en-US" sz="1800" b="1" spc="160">
              <a:solidFill>
                <a:srgbClr val="000000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430182" y="3582793"/>
            <a:ext cx="6665981" cy="9142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2"/>
              </a:lnSpc>
              <a:spcBef>
                <a:spcPct val="0"/>
              </a:spcBef>
            </a:pPr>
            <a:r>
              <a:rPr lang="en-US" sz="2630" b="1" spc="234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It’s time to renew your membership</a:t>
            </a:r>
          </a:p>
        </p:txBody>
      </p:sp>
      <p:sp>
        <p:nvSpPr>
          <p:cNvPr id="9" name="AutoShape 9"/>
          <p:cNvSpPr/>
          <p:nvPr/>
        </p:nvSpPr>
        <p:spPr>
          <a:xfrm>
            <a:off x="474706" y="8901909"/>
            <a:ext cx="6621457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10" name="TextBox 10"/>
          <p:cNvSpPr txBox="1"/>
          <p:nvPr/>
        </p:nvSpPr>
        <p:spPr>
          <a:xfrm>
            <a:off x="283490" y="8276097"/>
            <a:ext cx="6923557" cy="4057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 b="1" spc="213">
                <a:solidFill>
                  <a:srgbClr val="ED101A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RENEW TODAY!</a:t>
            </a:r>
          </a:p>
        </p:txBody>
      </p:sp>
      <p:sp>
        <p:nvSpPr>
          <p:cNvPr id="11" name="Freeform 11"/>
          <p:cNvSpPr/>
          <p:nvPr/>
        </p:nvSpPr>
        <p:spPr>
          <a:xfrm>
            <a:off x="622984" y="6849053"/>
            <a:ext cx="261790" cy="276244"/>
          </a:xfrm>
          <a:custGeom>
            <a:avLst/>
            <a:gdLst/>
            <a:ahLst/>
            <a:cxnLst/>
            <a:rect l="l" t="t" r="r" b="b"/>
            <a:pathLst>
              <a:path w="261790" h="276244">
                <a:moveTo>
                  <a:pt x="0" y="0"/>
                </a:moveTo>
                <a:lnTo>
                  <a:pt x="261790" y="0"/>
                </a:lnTo>
                <a:lnTo>
                  <a:pt x="261790" y="276244"/>
                </a:lnTo>
                <a:lnTo>
                  <a:pt x="0" y="2762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r="-379642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12" name="Freeform 12"/>
          <p:cNvSpPr/>
          <p:nvPr/>
        </p:nvSpPr>
        <p:spPr>
          <a:xfrm>
            <a:off x="563088" y="5857324"/>
            <a:ext cx="284863" cy="312120"/>
          </a:xfrm>
          <a:custGeom>
            <a:avLst/>
            <a:gdLst/>
            <a:ahLst/>
            <a:cxnLst/>
            <a:rect l="l" t="t" r="r" b="b"/>
            <a:pathLst>
              <a:path w="284863" h="312120">
                <a:moveTo>
                  <a:pt x="0" y="0"/>
                </a:moveTo>
                <a:lnTo>
                  <a:pt x="284863" y="0"/>
                </a:lnTo>
                <a:lnTo>
                  <a:pt x="284863" y="312120"/>
                </a:lnTo>
                <a:lnTo>
                  <a:pt x="0" y="31212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398038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13" name="Freeform 13"/>
          <p:cNvSpPr/>
          <p:nvPr/>
        </p:nvSpPr>
        <p:spPr>
          <a:xfrm>
            <a:off x="563088" y="5463344"/>
            <a:ext cx="321686" cy="274499"/>
          </a:xfrm>
          <a:custGeom>
            <a:avLst/>
            <a:gdLst/>
            <a:ahLst/>
            <a:cxnLst/>
            <a:rect l="l" t="t" r="r" b="b"/>
            <a:pathLst>
              <a:path w="321686" h="274499">
                <a:moveTo>
                  <a:pt x="0" y="0"/>
                </a:moveTo>
                <a:lnTo>
                  <a:pt x="321686" y="0"/>
                </a:lnTo>
                <a:lnTo>
                  <a:pt x="321686" y="274499"/>
                </a:lnTo>
                <a:lnTo>
                  <a:pt x="0" y="27449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206482" r="-81387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14" name="Freeform 14"/>
          <p:cNvSpPr/>
          <p:nvPr/>
        </p:nvSpPr>
        <p:spPr>
          <a:xfrm>
            <a:off x="588063" y="6385749"/>
            <a:ext cx="271737" cy="246999"/>
          </a:xfrm>
          <a:custGeom>
            <a:avLst/>
            <a:gdLst/>
            <a:ahLst/>
            <a:cxnLst/>
            <a:rect l="l" t="t" r="r" b="b"/>
            <a:pathLst>
              <a:path w="271737" h="246999">
                <a:moveTo>
                  <a:pt x="0" y="0"/>
                </a:moveTo>
                <a:lnTo>
                  <a:pt x="271737" y="0"/>
                </a:lnTo>
                <a:lnTo>
                  <a:pt x="271737" y="246999"/>
                </a:lnTo>
                <a:lnTo>
                  <a:pt x="0" y="24699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102264" r="-210901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15" name="TextBox 15"/>
          <p:cNvSpPr txBox="1"/>
          <p:nvPr/>
        </p:nvSpPr>
        <p:spPr>
          <a:xfrm>
            <a:off x="605524" y="7715847"/>
            <a:ext cx="360849" cy="367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59"/>
              </a:lnSpc>
            </a:pPr>
            <a:r>
              <a:rPr lang="en-US" sz="2042" b="1">
                <a:solidFill>
                  <a:srgbClr val="D41203"/>
                </a:solidFill>
                <a:latin typeface="Poppins Bold"/>
                <a:ea typeface="Poppins Bold"/>
                <a:cs typeface="Poppins Bold"/>
                <a:sym typeface="Poppins Bold"/>
              </a:rPr>
              <a:t>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513C27-4A66-3BFB-A612-A2612DDF6967}"/>
              </a:ext>
            </a:extLst>
          </p:cNvPr>
          <p:cNvSpPr txBox="1"/>
          <p:nvPr/>
        </p:nvSpPr>
        <p:spPr>
          <a:xfrm>
            <a:off x="2149352" y="9242239"/>
            <a:ext cx="4956247" cy="384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30"/>
              </a:lnSpc>
            </a:pPr>
            <a:r>
              <a:rPr lang="en-US" sz="209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Insert Your Bridge Club 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51C590-3AAC-6E37-9D98-08467A492124}"/>
              </a:ext>
            </a:extLst>
          </p:cNvPr>
          <p:cNvSpPr txBox="1"/>
          <p:nvPr/>
        </p:nvSpPr>
        <p:spPr>
          <a:xfrm>
            <a:off x="2149352" y="9701196"/>
            <a:ext cx="4956247" cy="325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10"/>
              </a:lnSpc>
            </a:pPr>
            <a:r>
              <a:rPr lang="en-US" sz="1793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Insert Your Bridge Club Contact Details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54E3AEC-299D-6B57-56BB-DB8D835EF4E4}"/>
              </a:ext>
            </a:extLst>
          </p:cNvPr>
          <p:cNvSpPr/>
          <p:nvPr/>
        </p:nvSpPr>
        <p:spPr>
          <a:xfrm>
            <a:off x="730963" y="9270297"/>
            <a:ext cx="1165371" cy="9627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1"/>
                </a:solidFill>
              </a:rPr>
              <a:t>Insert Logo Here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85948" y="314523"/>
            <a:ext cx="6266493" cy="3062941"/>
            <a:chOff x="0" y="0"/>
            <a:chExt cx="8355324" cy="408392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355324" cy="4083921"/>
            </a:xfrm>
            <a:custGeom>
              <a:avLst/>
              <a:gdLst/>
              <a:ahLst/>
              <a:cxnLst/>
              <a:rect l="l" t="t" r="r" b="b"/>
              <a:pathLst>
                <a:path w="8355324" h="4083921">
                  <a:moveTo>
                    <a:pt x="0" y="0"/>
                  </a:moveTo>
                  <a:lnTo>
                    <a:pt x="8355324" y="0"/>
                  </a:lnTo>
                  <a:lnTo>
                    <a:pt x="8355324" y="4083921"/>
                  </a:lnTo>
                  <a:lnTo>
                    <a:pt x="0" y="40839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-3" r="-3"/>
              </a:stretch>
            </a:blipFill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2442796" y="2511081"/>
              <a:ext cx="3469732" cy="99707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926"/>
                </a:lnSpc>
              </a:pPr>
              <a:r>
                <a:rPr lang="en-US" sz="2566" b="1">
                  <a:solidFill>
                    <a:srgbClr val="FFFFFF"/>
                  </a:solidFill>
                  <a:latin typeface="Garet Bold"/>
                  <a:ea typeface="Garet Bold"/>
                  <a:cs typeface="Garet Bold"/>
                  <a:sym typeface="Garet Bold"/>
                </a:rPr>
                <a:t>IT’S TIME TO RENEW.</a:t>
              </a:r>
            </a:p>
          </p:txBody>
        </p:sp>
      </p:grpSp>
      <p:sp>
        <p:nvSpPr>
          <p:cNvPr id="5" name="Freeform 5"/>
          <p:cNvSpPr/>
          <p:nvPr/>
        </p:nvSpPr>
        <p:spPr>
          <a:xfrm>
            <a:off x="6336574" y="51048"/>
            <a:ext cx="939936" cy="704952"/>
          </a:xfrm>
          <a:custGeom>
            <a:avLst/>
            <a:gdLst/>
            <a:ahLst/>
            <a:cxnLst/>
            <a:rect l="l" t="t" r="r" b="b"/>
            <a:pathLst>
              <a:path w="939936" h="704952">
                <a:moveTo>
                  <a:pt x="0" y="0"/>
                </a:moveTo>
                <a:lnTo>
                  <a:pt x="939936" y="0"/>
                </a:lnTo>
                <a:lnTo>
                  <a:pt x="939936" y="704952"/>
                </a:lnTo>
                <a:lnTo>
                  <a:pt x="0" y="70495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6" name="TextBox 6"/>
          <p:cNvSpPr txBox="1"/>
          <p:nvPr/>
        </p:nvSpPr>
        <p:spPr>
          <a:xfrm>
            <a:off x="319298" y="4649450"/>
            <a:ext cx="6887749" cy="13639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2"/>
              </a:lnSpc>
            </a:pPr>
            <a:r>
              <a:rPr lang="en-US" sz="2630" b="1" spc="234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 Secure your spot at the table.</a:t>
            </a:r>
          </a:p>
          <a:p>
            <a:pPr algn="ctr">
              <a:lnSpc>
                <a:spcPts val="3682"/>
              </a:lnSpc>
            </a:pPr>
            <a:endParaRPr lang="en-US" sz="2630" b="1" spc="234">
              <a:solidFill>
                <a:srgbClr val="000000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  <a:p>
            <a:pPr algn="ctr">
              <a:lnSpc>
                <a:spcPts val="3682"/>
              </a:lnSpc>
            </a:pPr>
            <a:endParaRPr lang="en-US" sz="2630" b="1" spc="234">
              <a:solidFill>
                <a:srgbClr val="000000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98438" y="5320469"/>
            <a:ext cx="5705562" cy="3086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Play in regular sessions and competitions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Be part of our fun, social community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Earn and track your Masterpoints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Enjoy exclusive ABF member perks, including discounted travel insurance</a:t>
            </a:r>
          </a:p>
          <a:p>
            <a:pPr algn="l">
              <a:lnSpc>
                <a:spcPts val="3600"/>
              </a:lnSpc>
            </a:pPr>
            <a:r>
              <a:rPr lang="en-US" sz="1800" b="1" spc="160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Boost your brain health while having fun!</a:t>
            </a:r>
          </a:p>
          <a:p>
            <a:pPr algn="l">
              <a:lnSpc>
                <a:spcPts val="2520"/>
              </a:lnSpc>
              <a:spcBef>
                <a:spcPct val="0"/>
              </a:spcBef>
            </a:pPr>
            <a:endParaRPr lang="en-US" sz="1800" b="1" spc="160">
              <a:solidFill>
                <a:srgbClr val="000000"/>
              </a:solidFill>
              <a:latin typeface="Montserrat Classic Bold"/>
              <a:ea typeface="Montserrat Classic Bold"/>
              <a:cs typeface="Montserrat Classic Bold"/>
              <a:sym typeface="Montserrat Classic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430182" y="3582793"/>
            <a:ext cx="6665981" cy="9142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2"/>
              </a:lnSpc>
              <a:spcBef>
                <a:spcPct val="0"/>
              </a:spcBef>
            </a:pPr>
            <a:r>
              <a:rPr lang="en-US" sz="2630" b="1" spc="234">
                <a:solidFill>
                  <a:srgbClr val="000000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It’s time to renew your membership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01394" y="8285622"/>
            <a:ext cx="6923557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39"/>
              </a:lnSpc>
              <a:spcBef>
                <a:spcPct val="0"/>
              </a:spcBef>
            </a:pPr>
            <a:r>
              <a:rPr lang="en-US" sz="2099" b="1" spc="186">
                <a:solidFill>
                  <a:srgbClr val="ED101A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Don’t let your membership lapse!</a:t>
            </a:r>
          </a:p>
        </p:txBody>
      </p:sp>
      <p:sp>
        <p:nvSpPr>
          <p:cNvPr id="10" name="AutoShape 10"/>
          <p:cNvSpPr/>
          <p:nvPr/>
        </p:nvSpPr>
        <p:spPr>
          <a:xfrm>
            <a:off x="474706" y="8984757"/>
            <a:ext cx="6621457" cy="0"/>
          </a:xfrm>
          <a:prstGeom prst="line">
            <a:avLst/>
          </a:prstGeom>
          <a:ln w="381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11" name="TextBox 11"/>
          <p:cNvSpPr txBox="1"/>
          <p:nvPr/>
        </p:nvSpPr>
        <p:spPr>
          <a:xfrm>
            <a:off x="489440" y="9118107"/>
            <a:ext cx="6923557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39"/>
              </a:lnSpc>
              <a:spcBef>
                <a:spcPct val="0"/>
              </a:spcBef>
            </a:pPr>
            <a:r>
              <a:rPr lang="en-US" sz="2099" b="1" spc="186">
                <a:solidFill>
                  <a:srgbClr val="ED101A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RENEW TODAY!</a:t>
            </a:r>
          </a:p>
        </p:txBody>
      </p:sp>
      <p:sp>
        <p:nvSpPr>
          <p:cNvPr id="12" name="Freeform 12"/>
          <p:cNvSpPr/>
          <p:nvPr/>
        </p:nvSpPr>
        <p:spPr>
          <a:xfrm>
            <a:off x="652933" y="6849053"/>
            <a:ext cx="261790" cy="276244"/>
          </a:xfrm>
          <a:custGeom>
            <a:avLst/>
            <a:gdLst/>
            <a:ahLst/>
            <a:cxnLst/>
            <a:rect l="l" t="t" r="r" b="b"/>
            <a:pathLst>
              <a:path w="261790" h="276244">
                <a:moveTo>
                  <a:pt x="0" y="0"/>
                </a:moveTo>
                <a:lnTo>
                  <a:pt x="261789" y="0"/>
                </a:lnTo>
                <a:lnTo>
                  <a:pt x="261789" y="276244"/>
                </a:lnTo>
                <a:lnTo>
                  <a:pt x="0" y="27624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r="-379642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13" name="Freeform 13"/>
          <p:cNvSpPr/>
          <p:nvPr/>
        </p:nvSpPr>
        <p:spPr>
          <a:xfrm>
            <a:off x="593036" y="5857324"/>
            <a:ext cx="284863" cy="312120"/>
          </a:xfrm>
          <a:custGeom>
            <a:avLst/>
            <a:gdLst/>
            <a:ahLst/>
            <a:cxnLst/>
            <a:rect l="l" t="t" r="r" b="b"/>
            <a:pathLst>
              <a:path w="284863" h="312120">
                <a:moveTo>
                  <a:pt x="0" y="0"/>
                </a:moveTo>
                <a:lnTo>
                  <a:pt x="284863" y="0"/>
                </a:lnTo>
                <a:lnTo>
                  <a:pt x="284863" y="312120"/>
                </a:lnTo>
                <a:lnTo>
                  <a:pt x="0" y="31212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398038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14" name="Freeform 14"/>
          <p:cNvSpPr/>
          <p:nvPr/>
        </p:nvSpPr>
        <p:spPr>
          <a:xfrm>
            <a:off x="593036" y="5463344"/>
            <a:ext cx="321686" cy="274499"/>
          </a:xfrm>
          <a:custGeom>
            <a:avLst/>
            <a:gdLst/>
            <a:ahLst/>
            <a:cxnLst/>
            <a:rect l="l" t="t" r="r" b="b"/>
            <a:pathLst>
              <a:path w="321686" h="274499">
                <a:moveTo>
                  <a:pt x="0" y="0"/>
                </a:moveTo>
                <a:lnTo>
                  <a:pt x="321686" y="0"/>
                </a:lnTo>
                <a:lnTo>
                  <a:pt x="321686" y="274499"/>
                </a:lnTo>
                <a:lnTo>
                  <a:pt x="0" y="27449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206482" r="-81387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15" name="Freeform 15"/>
          <p:cNvSpPr/>
          <p:nvPr/>
        </p:nvSpPr>
        <p:spPr>
          <a:xfrm>
            <a:off x="618011" y="6385749"/>
            <a:ext cx="271737" cy="246999"/>
          </a:xfrm>
          <a:custGeom>
            <a:avLst/>
            <a:gdLst/>
            <a:ahLst/>
            <a:cxnLst/>
            <a:rect l="l" t="t" r="r" b="b"/>
            <a:pathLst>
              <a:path w="271737" h="246999">
                <a:moveTo>
                  <a:pt x="0" y="0"/>
                </a:moveTo>
                <a:lnTo>
                  <a:pt x="271737" y="0"/>
                </a:lnTo>
                <a:lnTo>
                  <a:pt x="271737" y="246999"/>
                </a:lnTo>
                <a:lnTo>
                  <a:pt x="0" y="24699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-102264" r="-210901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16" name="TextBox 16"/>
          <p:cNvSpPr txBox="1"/>
          <p:nvPr/>
        </p:nvSpPr>
        <p:spPr>
          <a:xfrm>
            <a:off x="618011" y="7632658"/>
            <a:ext cx="360849" cy="367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59"/>
              </a:lnSpc>
            </a:pPr>
            <a:r>
              <a:rPr lang="en-US" sz="2042" b="1">
                <a:solidFill>
                  <a:srgbClr val="D41203"/>
                </a:solidFill>
                <a:latin typeface="Poppins Bold"/>
                <a:ea typeface="Poppins Bold"/>
                <a:cs typeface="Poppins Bold"/>
                <a:sym typeface="Poppins Bold"/>
              </a:rPr>
              <a:t>NT</a:t>
            </a: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4E632418-F3D1-0DCD-6386-31E52D76D5EE}"/>
              </a:ext>
            </a:extLst>
          </p:cNvPr>
          <p:cNvSpPr txBox="1"/>
          <p:nvPr/>
        </p:nvSpPr>
        <p:spPr>
          <a:xfrm>
            <a:off x="2208226" y="9565617"/>
            <a:ext cx="4956247" cy="384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30"/>
              </a:lnSpc>
            </a:pPr>
            <a:r>
              <a:rPr lang="en-US" sz="2093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Insert Your Bridge Club Name</a:t>
            </a:r>
          </a:p>
        </p:txBody>
      </p:sp>
      <p:sp>
        <p:nvSpPr>
          <p:cNvPr id="18" name="TextBox 16">
            <a:extLst>
              <a:ext uri="{FF2B5EF4-FFF2-40B4-BE49-F238E27FC236}">
                <a16:creationId xmlns:a16="http://schemas.microsoft.com/office/drawing/2014/main" id="{078F93D7-3671-00B9-70C6-DD5A3A71F3FA}"/>
              </a:ext>
            </a:extLst>
          </p:cNvPr>
          <p:cNvSpPr txBox="1"/>
          <p:nvPr/>
        </p:nvSpPr>
        <p:spPr>
          <a:xfrm>
            <a:off x="2208226" y="10024574"/>
            <a:ext cx="4956247" cy="3259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10"/>
              </a:lnSpc>
            </a:pPr>
            <a:r>
              <a:rPr lang="en-US" sz="1793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Insert Your Bridge Club Contact Details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7B9984-986B-C086-B6A0-A7954611082D}"/>
              </a:ext>
            </a:extLst>
          </p:cNvPr>
          <p:cNvSpPr/>
          <p:nvPr/>
        </p:nvSpPr>
        <p:spPr>
          <a:xfrm>
            <a:off x="789837" y="9593675"/>
            <a:ext cx="1165371" cy="96279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1"/>
                </a:solidFill>
              </a:rPr>
              <a:t>Insert Logo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264</Words>
  <Application>Microsoft Office PowerPoint</Application>
  <PresentationFormat>Custom</PresentationFormat>
  <Paragraphs>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Garet Bold</vt:lpstr>
      <vt:lpstr>Poppins Bold</vt:lpstr>
      <vt:lpstr>Arial</vt:lpstr>
      <vt:lpstr>Calibri</vt:lpstr>
      <vt:lpstr>Poppins</vt:lpstr>
      <vt:lpstr>Montserrat Classic 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Renew Membership - ABF Poster &amp; Flyer</dc:title>
  <cp:lastModifiedBy>Nicki Walsh</cp:lastModifiedBy>
  <cp:revision>2</cp:revision>
  <dcterms:created xsi:type="dcterms:W3CDTF">2006-08-16T00:00:00Z</dcterms:created>
  <dcterms:modified xsi:type="dcterms:W3CDTF">2025-02-11T05:00:27Z</dcterms:modified>
  <dc:identifier>DAGddGKxgbs</dc:identifier>
</cp:coreProperties>
</file>