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</p:sldIdLst>
  <p:sldSz cx="15113000" cy="21374100"/>
  <p:notesSz cx="6858000" cy="9144000"/>
  <p:embeddedFontLst>
    <p:embeddedFont>
      <p:font typeface="Fira Sans Bold Bold" charset="1" panose="020B0903050000020004"/>
      <p:regular r:id="rId8"/>
    </p:embeddedFont>
    <p:embeddedFont>
      <p:font typeface="Ovo" charset="1" panose="02020502070400060406"/>
      <p:regular r:id="rId9"/>
    </p:embeddedFont>
    <p:embeddedFont>
      <p:font typeface="Fira Sans Light Bold" charset="1" panose="020B0503050000020004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Relationship Id="rId5" Target="../media/image6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24298" y="10264350"/>
            <a:ext cx="5357176" cy="5357176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14067798"/>
            <a:ext cx="15392591" cy="6678135"/>
            <a:chOff x="0" y="0"/>
            <a:chExt cx="2758179" cy="119664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758179" cy="1196646"/>
            </a:xfrm>
            <a:custGeom>
              <a:avLst/>
              <a:gdLst/>
              <a:ahLst/>
              <a:cxnLst/>
              <a:rect r="r" b="b" t="t" l="l"/>
              <a:pathLst>
                <a:path h="1196646" w="2758179">
                  <a:moveTo>
                    <a:pt x="0" y="0"/>
                  </a:moveTo>
                  <a:lnTo>
                    <a:pt x="2758179" y="0"/>
                  </a:lnTo>
                  <a:lnTo>
                    <a:pt x="2758179" y="1196646"/>
                  </a:lnTo>
                  <a:lnTo>
                    <a:pt x="0" y="1196646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57150"/>
              <a:ext cx="2758179" cy="12537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-31105" y="17398779"/>
            <a:ext cx="15392591" cy="2295284"/>
            <a:chOff x="0" y="0"/>
            <a:chExt cx="2758179" cy="41128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758179" cy="411289"/>
            </a:xfrm>
            <a:custGeom>
              <a:avLst/>
              <a:gdLst/>
              <a:ahLst/>
              <a:cxnLst/>
              <a:rect r="r" b="b" t="t" l="l"/>
              <a:pathLst>
                <a:path h="411289" w="2758179">
                  <a:moveTo>
                    <a:pt x="0" y="0"/>
                  </a:moveTo>
                  <a:lnTo>
                    <a:pt x="2758179" y="0"/>
                  </a:lnTo>
                  <a:lnTo>
                    <a:pt x="2758179" y="411289"/>
                  </a:lnTo>
                  <a:lnTo>
                    <a:pt x="0" y="41128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57150"/>
              <a:ext cx="2758179" cy="46843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7888084" y="0"/>
            <a:ext cx="7256375" cy="14067798"/>
            <a:chOff x="0" y="0"/>
            <a:chExt cx="10374785" cy="20113402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0374785" cy="20113402"/>
            </a:xfrm>
            <a:custGeom>
              <a:avLst/>
              <a:gdLst/>
              <a:ahLst/>
              <a:cxnLst/>
              <a:rect r="r" b="b" t="t" l="l"/>
              <a:pathLst>
                <a:path h="20113402" w="10374785">
                  <a:moveTo>
                    <a:pt x="0" y="0"/>
                  </a:moveTo>
                  <a:lnTo>
                    <a:pt x="10374785" y="0"/>
                  </a:lnTo>
                  <a:lnTo>
                    <a:pt x="10374785" y="20113402"/>
                  </a:lnTo>
                  <a:lnTo>
                    <a:pt x="0" y="20113402"/>
                  </a:lnTo>
                  <a:close/>
                </a:path>
              </a:pathLst>
            </a:custGeom>
            <a:blipFill>
              <a:blip r:embed="rId2"/>
              <a:stretch>
                <a:fillRect l="-64879" t="0" r="-28989" b="0"/>
              </a:stretch>
            </a:blip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191758" y="17527248"/>
            <a:ext cx="14785403" cy="1913605"/>
            <a:chOff x="0" y="0"/>
            <a:chExt cx="19713870" cy="2551473"/>
          </a:xfrm>
        </p:grpSpPr>
        <p:grpSp>
          <p:nvGrpSpPr>
            <p:cNvPr name="Group 14" id="14"/>
            <p:cNvGrpSpPr/>
            <p:nvPr/>
          </p:nvGrpSpPr>
          <p:grpSpPr>
            <a:xfrm rot="0">
              <a:off x="0" y="0"/>
              <a:ext cx="19713870" cy="2551473"/>
              <a:chOff x="0" y="0"/>
              <a:chExt cx="4413021" cy="571156"/>
            </a:xfrm>
          </p:grpSpPr>
          <p:sp>
            <p:nvSpPr>
              <p:cNvPr name="Freeform 15" id="15"/>
              <p:cNvSpPr/>
              <p:nvPr/>
            </p:nvSpPr>
            <p:spPr>
              <a:xfrm flipH="false" flipV="false" rot="0">
                <a:off x="0" y="0"/>
                <a:ext cx="4413021" cy="571156"/>
              </a:xfrm>
              <a:custGeom>
                <a:avLst/>
                <a:gdLst/>
                <a:ahLst/>
                <a:cxnLst/>
                <a:rect r="r" b="b" t="t" l="l"/>
                <a:pathLst>
                  <a:path h="571156" w="4413021">
                    <a:moveTo>
                      <a:pt x="0" y="0"/>
                    </a:moveTo>
                    <a:lnTo>
                      <a:pt x="4413021" y="0"/>
                    </a:lnTo>
                    <a:lnTo>
                      <a:pt x="4413021" y="571156"/>
                    </a:lnTo>
                    <a:lnTo>
                      <a:pt x="0" y="57115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47625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name="TextBox 16" id="16"/>
              <p:cNvSpPr txBox="true"/>
              <p:nvPr/>
            </p:nvSpPr>
            <p:spPr>
              <a:xfrm>
                <a:off x="0" y="-28575"/>
                <a:ext cx="4413021" cy="599731"/>
              </a:xfrm>
              <a:prstGeom prst="rect">
                <a:avLst/>
              </a:prstGeom>
            </p:spPr>
            <p:txBody>
              <a:bodyPr anchor="ctr" rtlCol="false" tIns="63878" lIns="63878" bIns="63878" rIns="63878"/>
              <a:lstStyle/>
              <a:p>
                <a:pPr algn="ctr">
                  <a:lnSpc>
                    <a:spcPts val="19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AutoShape 17" id="17"/>
            <p:cNvSpPr/>
            <p:nvPr/>
          </p:nvSpPr>
          <p:spPr>
            <a:xfrm flipV="true">
              <a:off x="9922695" y="258335"/>
              <a:ext cx="0" cy="2151212"/>
            </a:xfrm>
            <a:prstGeom prst="line">
              <a:avLst/>
            </a:prstGeom>
            <a:ln cap="flat" w="64597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TextBox 18" id="18"/>
            <p:cNvSpPr txBox="true"/>
            <p:nvPr/>
          </p:nvSpPr>
          <p:spPr>
            <a:xfrm rot="0">
              <a:off x="11950102" y="123930"/>
              <a:ext cx="4630670" cy="8040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085"/>
                </a:lnSpc>
                <a:spcBef>
                  <a:spcPct val="0"/>
                </a:spcBef>
              </a:pPr>
              <a:r>
                <a:rPr lang="en-US" b="true" sz="3632">
                  <a:solidFill>
                    <a:srgbClr val="000000"/>
                  </a:solidFill>
                  <a:latin typeface="Fira Sans Bold Bold"/>
                  <a:ea typeface="Fira Sans Bold Bold"/>
                  <a:cs typeface="Fira Sans Bold Bold"/>
                  <a:sym typeface="Fira Sans Bold Bold"/>
                </a:rPr>
                <a:t>WHERE</a:t>
              </a:r>
            </a:p>
          </p:txBody>
        </p:sp>
        <p:sp>
          <p:nvSpPr>
            <p:cNvPr name="TextBox 19" id="19"/>
            <p:cNvSpPr txBox="true"/>
            <p:nvPr/>
          </p:nvSpPr>
          <p:spPr>
            <a:xfrm rot="0">
              <a:off x="2289471" y="123930"/>
              <a:ext cx="5748376" cy="8040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085"/>
                </a:lnSpc>
                <a:spcBef>
                  <a:spcPct val="0"/>
                </a:spcBef>
              </a:pPr>
              <a:r>
                <a:rPr lang="en-US" b="true" sz="3632">
                  <a:solidFill>
                    <a:srgbClr val="000000"/>
                  </a:solidFill>
                  <a:latin typeface="Fira Sans Bold Bold"/>
                  <a:ea typeface="Fira Sans Bold Bold"/>
                  <a:cs typeface="Fira Sans Bold Bold"/>
                  <a:sym typeface="Fira Sans Bold Bold"/>
                </a:rPr>
                <a:t>WHEN</a:t>
              </a:r>
            </a:p>
          </p:txBody>
        </p:sp>
      </p:grpSp>
      <p:grpSp>
        <p:nvGrpSpPr>
          <p:cNvPr name="Group 20" id="20"/>
          <p:cNvGrpSpPr/>
          <p:nvPr/>
        </p:nvGrpSpPr>
        <p:grpSpPr>
          <a:xfrm rot="0">
            <a:off x="0" y="-66675"/>
            <a:ext cx="15392591" cy="2046749"/>
            <a:chOff x="0" y="0"/>
            <a:chExt cx="2758179" cy="366754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2758179" cy="366754"/>
            </a:xfrm>
            <a:custGeom>
              <a:avLst/>
              <a:gdLst/>
              <a:ahLst/>
              <a:cxnLst/>
              <a:rect r="r" b="b" t="t" l="l"/>
              <a:pathLst>
                <a:path h="366754" w="2758179">
                  <a:moveTo>
                    <a:pt x="0" y="0"/>
                  </a:moveTo>
                  <a:lnTo>
                    <a:pt x="2758179" y="0"/>
                  </a:lnTo>
                  <a:lnTo>
                    <a:pt x="2758179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57150"/>
              <a:ext cx="2758179" cy="4239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0" y="20480330"/>
            <a:ext cx="15392591" cy="2046749"/>
            <a:chOff x="0" y="0"/>
            <a:chExt cx="2758179" cy="366754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758179" cy="366754"/>
            </a:xfrm>
            <a:custGeom>
              <a:avLst/>
              <a:gdLst/>
              <a:ahLst/>
              <a:cxnLst/>
              <a:rect r="r" b="b" t="t" l="l"/>
              <a:pathLst>
                <a:path h="366754" w="2758179">
                  <a:moveTo>
                    <a:pt x="0" y="0"/>
                  </a:moveTo>
                  <a:lnTo>
                    <a:pt x="2758179" y="0"/>
                  </a:lnTo>
                  <a:lnTo>
                    <a:pt x="2758179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5" id="25"/>
            <p:cNvSpPr txBox="true"/>
            <p:nvPr/>
          </p:nvSpPr>
          <p:spPr>
            <a:xfrm>
              <a:off x="0" y="-57150"/>
              <a:ext cx="2758179" cy="4239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sp>
        <p:nvSpPr>
          <p:cNvPr name="Freeform 26" id="26"/>
          <p:cNvSpPr/>
          <p:nvPr/>
        </p:nvSpPr>
        <p:spPr>
          <a:xfrm flipH="false" flipV="false" rot="0">
            <a:off x="13080235" y="12450016"/>
            <a:ext cx="1893649" cy="1420237"/>
          </a:xfrm>
          <a:custGeom>
            <a:avLst/>
            <a:gdLst/>
            <a:ahLst/>
            <a:cxnLst/>
            <a:rect r="r" b="b" t="t" l="l"/>
            <a:pathLst>
              <a:path h="1420237" w="1893649">
                <a:moveTo>
                  <a:pt x="0" y="0"/>
                </a:moveTo>
                <a:lnTo>
                  <a:pt x="1893649" y="0"/>
                </a:lnTo>
                <a:lnTo>
                  <a:pt x="1893649" y="1420236"/>
                </a:lnTo>
                <a:lnTo>
                  <a:pt x="0" y="142023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AutoShape 27" id="27"/>
          <p:cNvSpPr/>
          <p:nvPr/>
        </p:nvSpPr>
        <p:spPr>
          <a:xfrm flipV="true">
            <a:off x="7888084" y="17895939"/>
            <a:ext cx="0" cy="1081518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28" id="28"/>
          <p:cNvSpPr/>
          <p:nvPr/>
        </p:nvSpPr>
        <p:spPr>
          <a:xfrm flipH="false" flipV="false" rot="0">
            <a:off x="2268230" y="11151741"/>
            <a:ext cx="3069313" cy="3092507"/>
          </a:xfrm>
          <a:custGeom>
            <a:avLst/>
            <a:gdLst/>
            <a:ahLst/>
            <a:cxnLst/>
            <a:rect r="r" b="b" t="t" l="l"/>
            <a:pathLst>
              <a:path h="3092507" w="3069313">
                <a:moveTo>
                  <a:pt x="0" y="0"/>
                </a:moveTo>
                <a:lnTo>
                  <a:pt x="3069312" y="0"/>
                </a:lnTo>
                <a:lnTo>
                  <a:pt x="3069312" y="3092506"/>
                </a:lnTo>
                <a:lnTo>
                  <a:pt x="0" y="30925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9" id="29"/>
          <p:cNvSpPr txBox="true"/>
          <p:nvPr/>
        </p:nvSpPr>
        <p:spPr>
          <a:xfrm rot="0">
            <a:off x="350958" y="7149105"/>
            <a:ext cx="7333283" cy="22079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Ovo"/>
                <a:ea typeface="Ovo"/>
                <a:cs typeface="Ovo"/>
                <a:sym typeface="Ovo"/>
              </a:rPr>
              <a:t>Meet new friends, connect with your community, learn a new skill and have FUN. 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680504" y="15029706"/>
            <a:ext cx="13956859" cy="591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639"/>
              </a:lnSpc>
            </a:pPr>
          </a:p>
        </p:txBody>
      </p:sp>
      <p:sp>
        <p:nvSpPr>
          <p:cNvPr name="TextBox 31" id="31"/>
          <p:cNvSpPr txBox="true"/>
          <p:nvPr/>
        </p:nvSpPr>
        <p:spPr>
          <a:xfrm rot="0">
            <a:off x="337728" y="19795800"/>
            <a:ext cx="14447674" cy="6464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320"/>
              </a:lnSpc>
              <a:spcBef>
                <a:spcPct val="0"/>
              </a:spcBef>
            </a:pPr>
            <a:r>
              <a:rPr lang="en-US" sz="3800">
                <a:solidFill>
                  <a:srgbClr val="FFFFFF"/>
                </a:solidFill>
                <a:latin typeface="Fira Sans Light Bold"/>
                <a:ea typeface="Fira Sans Light Bold"/>
                <a:cs typeface="Fira Sans Light Bold"/>
                <a:sym typeface="Fira Sans Light Bold"/>
              </a:rPr>
              <a:t>TO REGISTER OR FIND OUT MORE INFORMATION PLEASE CONTACT: 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350958" y="5385008"/>
            <a:ext cx="7222272" cy="18138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030"/>
              </a:lnSpc>
            </a:pPr>
            <a:r>
              <a:rPr lang="en-US" sz="6759">
                <a:solidFill>
                  <a:srgbClr val="111111"/>
                </a:solidFill>
                <a:latin typeface="Ovo"/>
                <a:ea typeface="Ovo"/>
                <a:cs typeface="Ovo"/>
                <a:sym typeface="Ovo"/>
              </a:rPr>
              <a:t>The World's Most Popular Mindsport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337728" y="2322974"/>
            <a:ext cx="7550356" cy="30387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1709"/>
              </a:lnSpc>
            </a:pPr>
            <a:r>
              <a:rPr lang="en-US" sz="11258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Learn to Play Bridge!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680504" y="101987"/>
            <a:ext cx="13956859" cy="1607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9"/>
              </a:lnSpc>
            </a:pPr>
            <a:r>
              <a:rPr lang="en-US" sz="4599" spc="459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UNLOCK THE BENEFITS OF BRIDGE-  </a:t>
            </a:r>
          </a:p>
          <a:p>
            <a:pPr algn="ctr" marL="0" indent="0" lvl="0">
              <a:lnSpc>
                <a:spcPts val="6439"/>
              </a:lnSpc>
            </a:pPr>
            <a:r>
              <a:rPr lang="en-US" sz="4599" spc="459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JOIN OUR WELCOMING COMMUNITY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358910" y="14676814"/>
            <a:ext cx="14614973" cy="1323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250"/>
              </a:lnSpc>
            </a:pPr>
            <a:r>
              <a:rPr lang="en-US" sz="3750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Discover the art of strategy and friendship with Bridge: The Game for Everyone, where Mental Fitness Meets Social Fun!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24459" y="15953164"/>
            <a:ext cx="15120000" cy="1323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250"/>
              </a:lnSpc>
            </a:pPr>
            <a:r>
              <a:rPr lang="en-US" sz="3750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More than just a game, Bridge enhances your logical thinking, memory, and social skills. </a:t>
            </a:r>
            <a:r>
              <a:rPr lang="en-US" sz="3750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 No experience needed-Everyone is Welcome!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24298" y="10264350"/>
            <a:ext cx="5357176" cy="5357176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14067798"/>
            <a:ext cx="15392591" cy="6678135"/>
            <a:chOff x="0" y="0"/>
            <a:chExt cx="2758179" cy="119664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758179" cy="1196646"/>
            </a:xfrm>
            <a:custGeom>
              <a:avLst/>
              <a:gdLst/>
              <a:ahLst/>
              <a:cxnLst/>
              <a:rect r="r" b="b" t="t" l="l"/>
              <a:pathLst>
                <a:path h="1196646" w="2758179">
                  <a:moveTo>
                    <a:pt x="0" y="0"/>
                  </a:moveTo>
                  <a:lnTo>
                    <a:pt x="2758179" y="0"/>
                  </a:lnTo>
                  <a:lnTo>
                    <a:pt x="2758179" y="1196646"/>
                  </a:lnTo>
                  <a:lnTo>
                    <a:pt x="0" y="1196646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57150"/>
              <a:ext cx="2758179" cy="12537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-31105" y="17398779"/>
            <a:ext cx="15392591" cy="2295284"/>
            <a:chOff x="0" y="0"/>
            <a:chExt cx="2758179" cy="41128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758179" cy="411289"/>
            </a:xfrm>
            <a:custGeom>
              <a:avLst/>
              <a:gdLst/>
              <a:ahLst/>
              <a:cxnLst/>
              <a:rect r="r" b="b" t="t" l="l"/>
              <a:pathLst>
                <a:path h="411289" w="2758179">
                  <a:moveTo>
                    <a:pt x="0" y="0"/>
                  </a:moveTo>
                  <a:lnTo>
                    <a:pt x="2758179" y="0"/>
                  </a:lnTo>
                  <a:lnTo>
                    <a:pt x="2758179" y="411289"/>
                  </a:lnTo>
                  <a:lnTo>
                    <a:pt x="0" y="41128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57150"/>
              <a:ext cx="2758179" cy="46843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7759789" y="-201305"/>
            <a:ext cx="7360211" cy="14269104"/>
            <a:chOff x="0" y="0"/>
            <a:chExt cx="10374785" cy="20113402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0374785" cy="20113402"/>
            </a:xfrm>
            <a:custGeom>
              <a:avLst/>
              <a:gdLst/>
              <a:ahLst/>
              <a:cxnLst/>
              <a:rect r="r" b="b" t="t" l="l"/>
              <a:pathLst>
                <a:path h="20113402" w="10374785">
                  <a:moveTo>
                    <a:pt x="0" y="0"/>
                  </a:moveTo>
                  <a:lnTo>
                    <a:pt x="10374785" y="0"/>
                  </a:lnTo>
                  <a:lnTo>
                    <a:pt x="10374785" y="20113402"/>
                  </a:lnTo>
                  <a:lnTo>
                    <a:pt x="0" y="20113402"/>
                  </a:lnTo>
                  <a:close/>
                </a:path>
              </a:pathLst>
            </a:custGeom>
            <a:blipFill>
              <a:blip r:embed="rId2"/>
              <a:stretch>
                <a:fillRect l="-185101" t="0" r="-5882" b="0"/>
              </a:stretch>
            </a:blip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191758" y="17527248"/>
            <a:ext cx="14785403" cy="1913605"/>
            <a:chOff x="0" y="0"/>
            <a:chExt cx="19713870" cy="2551473"/>
          </a:xfrm>
        </p:grpSpPr>
        <p:grpSp>
          <p:nvGrpSpPr>
            <p:cNvPr name="Group 14" id="14"/>
            <p:cNvGrpSpPr/>
            <p:nvPr/>
          </p:nvGrpSpPr>
          <p:grpSpPr>
            <a:xfrm rot="0">
              <a:off x="0" y="0"/>
              <a:ext cx="19713870" cy="2551473"/>
              <a:chOff x="0" y="0"/>
              <a:chExt cx="4413021" cy="571156"/>
            </a:xfrm>
          </p:grpSpPr>
          <p:sp>
            <p:nvSpPr>
              <p:cNvPr name="Freeform 15" id="15"/>
              <p:cNvSpPr/>
              <p:nvPr/>
            </p:nvSpPr>
            <p:spPr>
              <a:xfrm flipH="false" flipV="false" rot="0">
                <a:off x="0" y="0"/>
                <a:ext cx="4413021" cy="571156"/>
              </a:xfrm>
              <a:custGeom>
                <a:avLst/>
                <a:gdLst/>
                <a:ahLst/>
                <a:cxnLst/>
                <a:rect r="r" b="b" t="t" l="l"/>
                <a:pathLst>
                  <a:path h="571156" w="4413021">
                    <a:moveTo>
                      <a:pt x="0" y="0"/>
                    </a:moveTo>
                    <a:lnTo>
                      <a:pt x="4413021" y="0"/>
                    </a:lnTo>
                    <a:lnTo>
                      <a:pt x="4413021" y="571156"/>
                    </a:lnTo>
                    <a:lnTo>
                      <a:pt x="0" y="57115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47625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name="TextBox 16" id="16"/>
              <p:cNvSpPr txBox="true"/>
              <p:nvPr/>
            </p:nvSpPr>
            <p:spPr>
              <a:xfrm>
                <a:off x="0" y="-28575"/>
                <a:ext cx="4413021" cy="599731"/>
              </a:xfrm>
              <a:prstGeom prst="rect">
                <a:avLst/>
              </a:prstGeom>
            </p:spPr>
            <p:txBody>
              <a:bodyPr anchor="ctr" rtlCol="false" tIns="63878" lIns="63878" bIns="63878" rIns="63878"/>
              <a:lstStyle/>
              <a:p>
                <a:pPr algn="ctr">
                  <a:lnSpc>
                    <a:spcPts val="19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AutoShape 17" id="17"/>
            <p:cNvSpPr/>
            <p:nvPr/>
          </p:nvSpPr>
          <p:spPr>
            <a:xfrm flipV="true">
              <a:off x="9922695" y="258335"/>
              <a:ext cx="0" cy="2151212"/>
            </a:xfrm>
            <a:prstGeom prst="line">
              <a:avLst/>
            </a:prstGeom>
            <a:ln cap="flat" w="64597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TextBox 18" id="18"/>
            <p:cNvSpPr txBox="true"/>
            <p:nvPr/>
          </p:nvSpPr>
          <p:spPr>
            <a:xfrm rot="0">
              <a:off x="11950102" y="123930"/>
              <a:ext cx="4630670" cy="8040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085"/>
                </a:lnSpc>
                <a:spcBef>
                  <a:spcPct val="0"/>
                </a:spcBef>
              </a:pPr>
              <a:r>
                <a:rPr lang="en-US" b="true" sz="3632">
                  <a:solidFill>
                    <a:srgbClr val="000000"/>
                  </a:solidFill>
                  <a:latin typeface="Fira Sans Bold Bold"/>
                  <a:ea typeface="Fira Sans Bold Bold"/>
                  <a:cs typeface="Fira Sans Bold Bold"/>
                  <a:sym typeface="Fira Sans Bold Bold"/>
                </a:rPr>
                <a:t>WHERE</a:t>
              </a:r>
            </a:p>
          </p:txBody>
        </p:sp>
        <p:sp>
          <p:nvSpPr>
            <p:cNvPr name="TextBox 19" id="19"/>
            <p:cNvSpPr txBox="true"/>
            <p:nvPr/>
          </p:nvSpPr>
          <p:spPr>
            <a:xfrm rot="0">
              <a:off x="2289471" y="123930"/>
              <a:ext cx="5748376" cy="8040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085"/>
                </a:lnSpc>
                <a:spcBef>
                  <a:spcPct val="0"/>
                </a:spcBef>
              </a:pPr>
              <a:r>
                <a:rPr lang="en-US" b="true" sz="3632">
                  <a:solidFill>
                    <a:srgbClr val="000000"/>
                  </a:solidFill>
                  <a:latin typeface="Fira Sans Bold Bold"/>
                  <a:ea typeface="Fira Sans Bold Bold"/>
                  <a:cs typeface="Fira Sans Bold Bold"/>
                  <a:sym typeface="Fira Sans Bold Bold"/>
                </a:rPr>
                <a:t>WHEN</a:t>
              </a:r>
            </a:p>
          </p:txBody>
        </p:sp>
      </p:grpSp>
      <p:grpSp>
        <p:nvGrpSpPr>
          <p:cNvPr name="Group 20" id="20"/>
          <p:cNvGrpSpPr/>
          <p:nvPr/>
        </p:nvGrpSpPr>
        <p:grpSpPr>
          <a:xfrm rot="0">
            <a:off x="0" y="-66675"/>
            <a:ext cx="15392591" cy="2046749"/>
            <a:chOff x="0" y="0"/>
            <a:chExt cx="2758179" cy="366754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2758179" cy="366754"/>
            </a:xfrm>
            <a:custGeom>
              <a:avLst/>
              <a:gdLst/>
              <a:ahLst/>
              <a:cxnLst/>
              <a:rect r="r" b="b" t="t" l="l"/>
              <a:pathLst>
                <a:path h="366754" w="2758179">
                  <a:moveTo>
                    <a:pt x="0" y="0"/>
                  </a:moveTo>
                  <a:lnTo>
                    <a:pt x="2758179" y="0"/>
                  </a:lnTo>
                  <a:lnTo>
                    <a:pt x="2758179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57150"/>
              <a:ext cx="2758179" cy="4239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0" y="20480330"/>
            <a:ext cx="15392591" cy="2046749"/>
            <a:chOff x="0" y="0"/>
            <a:chExt cx="2758179" cy="366754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758179" cy="366754"/>
            </a:xfrm>
            <a:custGeom>
              <a:avLst/>
              <a:gdLst/>
              <a:ahLst/>
              <a:cxnLst/>
              <a:rect r="r" b="b" t="t" l="l"/>
              <a:pathLst>
                <a:path h="366754" w="2758179">
                  <a:moveTo>
                    <a:pt x="0" y="0"/>
                  </a:moveTo>
                  <a:lnTo>
                    <a:pt x="2758179" y="0"/>
                  </a:lnTo>
                  <a:lnTo>
                    <a:pt x="2758179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5" id="25"/>
            <p:cNvSpPr txBox="true"/>
            <p:nvPr/>
          </p:nvSpPr>
          <p:spPr>
            <a:xfrm>
              <a:off x="0" y="-57150"/>
              <a:ext cx="2758179" cy="4239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640"/>
                </a:lnSpc>
              </a:pPr>
            </a:p>
          </p:txBody>
        </p:sp>
      </p:grpSp>
      <p:sp>
        <p:nvSpPr>
          <p:cNvPr name="AutoShape 26" id="26"/>
          <p:cNvSpPr/>
          <p:nvPr/>
        </p:nvSpPr>
        <p:spPr>
          <a:xfrm flipV="true">
            <a:off x="7888084" y="17895939"/>
            <a:ext cx="0" cy="1081518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27" id="27"/>
          <p:cNvSpPr/>
          <p:nvPr/>
        </p:nvSpPr>
        <p:spPr>
          <a:xfrm flipH="false" flipV="false" rot="0">
            <a:off x="2268230" y="11151741"/>
            <a:ext cx="3069313" cy="3092507"/>
          </a:xfrm>
          <a:custGeom>
            <a:avLst/>
            <a:gdLst/>
            <a:ahLst/>
            <a:cxnLst/>
            <a:rect r="r" b="b" t="t" l="l"/>
            <a:pathLst>
              <a:path h="3092507" w="3069313">
                <a:moveTo>
                  <a:pt x="0" y="0"/>
                </a:moveTo>
                <a:lnTo>
                  <a:pt x="3069312" y="0"/>
                </a:lnTo>
                <a:lnTo>
                  <a:pt x="3069312" y="3092506"/>
                </a:lnTo>
                <a:lnTo>
                  <a:pt x="0" y="309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350958" y="7149105"/>
            <a:ext cx="7333283" cy="22079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Ovo"/>
                <a:ea typeface="Ovo"/>
                <a:cs typeface="Ovo"/>
                <a:sym typeface="Ovo"/>
              </a:rPr>
              <a:t>Meet new friends, connect with your community, learn a new skill and have FUN. 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680504" y="15029706"/>
            <a:ext cx="13956859" cy="591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639"/>
              </a:lnSpc>
            </a:pPr>
          </a:p>
        </p:txBody>
      </p:sp>
      <p:sp>
        <p:nvSpPr>
          <p:cNvPr name="TextBox 30" id="30"/>
          <p:cNvSpPr txBox="true"/>
          <p:nvPr/>
        </p:nvSpPr>
        <p:spPr>
          <a:xfrm rot="0">
            <a:off x="337728" y="19795800"/>
            <a:ext cx="14447674" cy="6464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320"/>
              </a:lnSpc>
              <a:spcBef>
                <a:spcPct val="0"/>
              </a:spcBef>
            </a:pPr>
            <a:r>
              <a:rPr lang="en-US" sz="3800">
                <a:solidFill>
                  <a:srgbClr val="FFFFFF"/>
                </a:solidFill>
                <a:latin typeface="Fira Sans Light Bold"/>
                <a:ea typeface="Fira Sans Light Bold"/>
                <a:cs typeface="Fira Sans Light Bold"/>
                <a:sym typeface="Fira Sans Light Bold"/>
              </a:rPr>
              <a:t>TO REGISTER OR FIND OUT MORE INFORMATION PLEASE CONTACT: 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350958" y="5385008"/>
            <a:ext cx="7222272" cy="18138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030"/>
              </a:lnSpc>
            </a:pPr>
            <a:r>
              <a:rPr lang="en-US" sz="6759">
                <a:solidFill>
                  <a:srgbClr val="111111"/>
                </a:solidFill>
                <a:latin typeface="Ovo"/>
                <a:ea typeface="Ovo"/>
                <a:cs typeface="Ovo"/>
                <a:sym typeface="Ovo"/>
              </a:rPr>
              <a:t>The World's Most Popular Mindsport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337728" y="2322974"/>
            <a:ext cx="7550356" cy="30387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1709"/>
              </a:lnSpc>
            </a:pPr>
            <a:r>
              <a:rPr lang="en-US" sz="11258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Learn to Play Bridge!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680504" y="101987"/>
            <a:ext cx="13956859" cy="1607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9"/>
              </a:lnSpc>
            </a:pPr>
            <a:r>
              <a:rPr lang="en-US" sz="4599" spc="459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UNLOCK THE BENEFITS OF BRIDGE-  </a:t>
            </a:r>
          </a:p>
          <a:p>
            <a:pPr algn="ctr" marL="0" indent="0" lvl="0">
              <a:lnSpc>
                <a:spcPts val="6439"/>
              </a:lnSpc>
            </a:pPr>
            <a:r>
              <a:rPr lang="en-US" sz="4599" spc="459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JOIN OUR WELCOMING COMMUNITY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358910" y="14676814"/>
            <a:ext cx="14614973" cy="1323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250"/>
              </a:lnSpc>
            </a:pPr>
            <a:r>
              <a:rPr lang="en-US" sz="3750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Discover the art of strategy and friendship with Bridge: The Game for Everyone, where Mental Fitness Meets Social Fun!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24459" y="15953164"/>
            <a:ext cx="15120000" cy="1323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250"/>
              </a:lnSpc>
            </a:pPr>
            <a:r>
              <a:rPr lang="en-US" sz="3750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More than just a game, Bridge enhances your logical thinking, memory, and social skills. </a:t>
            </a:r>
            <a:r>
              <a:rPr lang="en-US" sz="3750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 No experience needed-Everyone is Welcome!</a:t>
            </a:r>
          </a:p>
        </p:txBody>
      </p:sp>
      <p:sp>
        <p:nvSpPr>
          <p:cNvPr name="Freeform 36" id="36"/>
          <p:cNvSpPr/>
          <p:nvPr/>
        </p:nvSpPr>
        <p:spPr>
          <a:xfrm flipH="false" flipV="false" rot="0">
            <a:off x="12851371" y="12370089"/>
            <a:ext cx="2050513" cy="1537885"/>
          </a:xfrm>
          <a:custGeom>
            <a:avLst/>
            <a:gdLst/>
            <a:ahLst/>
            <a:cxnLst/>
            <a:rect r="r" b="b" t="t" l="l"/>
            <a:pathLst>
              <a:path h="1537885" w="2050513">
                <a:moveTo>
                  <a:pt x="0" y="0"/>
                </a:moveTo>
                <a:lnTo>
                  <a:pt x="2050513" y="0"/>
                </a:lnTo>
                <a:lnTo>
                  <a:pt x="2050513" y="1537884"/>
                </a:lnTo>
                <a:lnTo>
                  <a:pt x="0" y="153788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DAGrU2ytOIw</dc:identifier>
  <dcterms:modified xsi:type="dcterms:W3CDTF">2011-08-01T06:04:30Z</dcterms:modified>
  <cp:revision>1</cp:revision>
  <dc:title>ABF Learn to Play Bridge Toolkit Posters &amp; Full Page Advertisments</dc:title>
</cp:coreProperties>
</file>