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</p:sldIdLst>
  <p:sldSz cx="8953500" cy="7505700"/>
  <p:notesSz cx="6858000" cy="9144000"/>
  <p:embeddedFontLst>
    <p:embeddedFont>
      <p:font typeface="Ovo" charset="1" panose="02020502070400060406"/>
      <p:regular r:id="rId9"/>
    </p:embeddedFont>
    <p:embeddedFont>
      <p:font typeface="Fira Sans Light" charset="1" panose="020B0403050000020004"/>
      <p:regular r:id="rId10"/>
    </p:embeddedFont>
    <p:embeddedFont>
      <p:font typeface="Fira Sans Light Bold" charset="1" panose="020B0503050000020004"/>
      <p:regular r:id="rId11"/>
    </p:embeddedFont>
    <p:embeddedFont>
      <p:font typeface="Montserrat Classic Bold" charset="1" panose="00000800000000000000"/>
      <p:regular r:id="rId12"/>
    </p:embeddedFont>
    <p:embeddedFont>
      <p:font typeface="Poppins" charset="1" panose="00000500000000000000"/>
      <p:regular r:id="rId13"/>
    </p:embeddedFont>
    <p:embeddedFont>
      <p:font typeface="Poppins Semi-Bold" charset="1" panose="000007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1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1.png" Type="http://schemas.openxmlformats.org/officeDocument/2006/relationships/image"/><Relationship Id="rId4" Target="../media/image7.png" Type="http://schemas.openxmlformats.org/officeDocument/2006/relationships/image"/><Relationship Id="rId5" Target="../media/image3.png" Type="http://schemas.openxmlformats.org/officeDocument/2006/relationships/image"/><Relationship Id="rId6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744662" y="82277"/>
            <a:ext cx="9899387" cy="1086866"/>
            <a:chOff x="0" y="0"/>
            <a:chExt cx="3340468" cy="36675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340469" cy="366754"/>
            </a:xfrm>
            <a:custGeom>
              <a:avLst/>
              <a:gdLst/>
              <a:ahLst/>
              <a:cxnLst/>
              <a:rect r="r" b="b" t="t" l="l"/>
              <a:pathLst>
                <a:path h="366754" w="3340469">
                  <a:moveTo>
                    <a:pt x="0" y="0"/>
                  </a:moveTo>
                  <a:lnTo>
                    <a:pt x="3340469" y="0"/>
                  </a:lnTo>
                  <a:lnTo>
                    <a:pt x="3340469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D1A34C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340468" cy="404854"/>
            </a:xfrm>
            <a:prstGeom prst="rect">
              <a:avLst/>
            </a:prstGeom>
          </p:spPr>
          <p:txBody>
            <a:bodyPr anchor="ctr" rtlCol="false" tIns="26976" lIns="26976" bIns="26976" rIns="26976"/>
            <a:lstStyle/>
            <a:p>
              <a:pPr algn="ctr">
                <a:lnSpc>
                  <a:spcPts val="1932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0"/>
            <a:ext cx="9141279" cy="1086866"/>
            <a:chOff x="0" y="0"/>
            <a:chExt cx="3084651" cy="36675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084651" cy="366754"/>
            </a:xfrm>
            <a:custGeom>
              <a:avLst/>
              <a:gdLst/>
              <a:ahLst/>
              <a:cxnLst/>
              <a:rect r="r" b="b" t="t" l="l"/>
              <a:pathLst>
                <a:path h="366754" w="3084651">
                  <a:moveTo>
                    <a:pt x="0" y="0"/>
                  </a:moveTo>
                  <a:lnTo>
                    <a:pt x="3084651" y="0"/>
                  </a:lnTo>
                  <a:lnTo>
                    <a:pt x="3084651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084651" cy="404854"/>
            </a:xfrm>
            <a:prstGeom prst="rect">
              <a:avLst/>
            </a:prstGeom>
          </p:spPr>
          <p:txBody>
            <a:bodyPr anchor="ctr" rtlCol="false" tIns="26976" lIns="26976" bIns="26976" rIns="26976"/>
            <a:lstStyle/>
            <a:p>
              <a:pPr algn="ctr">
                <a:lnSpc>
                  <a:spcPts val="1932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-593041" y="6567129"/>
            <a:ext cx="9747765" cy="1086866"/>
            <a:chOff x="0" y="0"/>
            <a:chExt cx="3289305" cy="366754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289305" cy="366754"/>
            </a:xfrm>
            <a:custGeom>
              <a:avLst/>
              <a:gdLst/>
              <a:ahLst/>
              <a:cxnLst/>
              <a:rect r="r" b="b" t="t" l="l"/>
              <a:pathLst>
                <a:path h="366754" w="3289305">
                  <a:moveTo>
                    <a:pt x="0" y="0"/>
                  </a:moveTo>
                  <a:lnTo>
                    <a:pt x="3289305" y="0"/>
                  </a:lnTo>
                  <a:lnTo>
                    <a:pt x="3289305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D1A34C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3289305" cy="404854"/>
            </a:xfrm>
            <a:prstGeom prst="rect">
              <a:avLst/>
            </a:prstGeom>
          </p:spPr>
          <p:txBody>
            <a:bodyPr anchor="ctr" rtlCol="false" tIns="26976" lIns="26976" bIns="26976" rIns="26976"/>
            <a:lstStyle/>
            <a:p>
              <a:pPr algn="ctr">
                <a:lnSpc>
                  <a:spcPts val="1932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3445" y="6652854"/>
            <a:ext cx="9141279" cy="1086866"/>
            <a:chOff x="0" y="0"/>
            <a:chExt cx="3084651" cy="36675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3084651" cy="366754"/>
            </a:xfrm>
            <a:custGeom>
              <a:avLst/>
              <a:gdLst/>
              <a:ahLst/>
              <a:cxnLst/>
              <a:rect r="r" b="b" t="t" l="l"/>
              <a:pathLst>
                <a:path h="366754" w="3084651">
                  <a:moveTo>
                    <a:pt x="0" y="0"/>
                  </a:moveTo>
                  <a:lnTo>
                    <a:pt x="3084651" y="0"/>
                  </a:lnTo>
                  <a:lnTo>
                    <a:pt x="3084651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3084651" cy="404854"/>
            </a:xfrm>
            <a:prstGeom prst="rect">
              <a:avLst/>
            </a:prstGeom>
          </p:spPr>
          <p:txBody>
            <a:bodyPr anchor="ctr" rtlCol="false" tIns="26976" lIns="26976" bIns="26976" rIns="26976"/>
            <a:lstStyle/>
            <a:p>
              <a:pPr algn="ctr">
                <a:lnSpc>
                  <a:spcPts val="1932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7702550" y="6703367"/>
            <a:ext cx="1000760" cy="750570"/>
          </a:xfrm>
          <a:custGeom>
            <a:avLst/>
            <a:gdLst/>
            <a:ahLst/>
            <a:cxnLst/>
            <a:rect r="r" b="b" t="t" l="l"/>
            <a:pathLst>
              <a:path h="750570" w="1000760">
                <a:moveTo>
                  <a:pt x="0" y="0"/>
                </a:moveTo>
                <a:lnTo>
                  <a:pt x="1000760" y="0"/>
                </a:lnTo>
                <a:lnTo>
                  <a:pt x="1000760" y="750570"/>
                </a:lnTo>
                <a:lnTo>
                  <a:pt x="0" y="7505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864948" y="87377"/>
            <a:ext cx="7411383" cy="854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19"/>
              </a:lnSpc>
            </a:pPr>
            <a:r>
              <a:rPr lang="en-US" sz="2442" spc="244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UNLOCK THE BENEFITS OF BRIDGE-  </a:t>
            </a:r>
          </a:p>
          <a:p>
            <a:pPr algn="ctr" marL="0" indent="0" lvl="0">
              <a:lnSpc>
                <a:spcPts val="3419"/>
              </a:lnSpc>
            </a:pPr>
            <a:r>
              <a:rPr lang="en-US" sz="2442" spc="244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JOIN OUR WELCOMING COMMUNITY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67950" y="4124629"/>
            <a:ext cx="8417600" cy="940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811"/>
              </a:lnSpc>
            </a:pPr>
            <a:r>
              <a:rPr lang="en-US" sz="2722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Meet new friends, connect with your community, learn a new skill and have FUN. 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449125" y="3515462"/>
            <a:ext cx="8183479" cy="5425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54"/>
              </a:lnSpc>
            </a:pPr>
            <a:r>
              <a:rPr lang="en-US" sz="3898">
                <a:solidFill>
                  <a:srgbClr val="111111"/>
                </a:solidFill>
                <a:latin typeface="Ovo"/>
                <a:ea typeface="Ovo"/>
                <a:cs typeface="Ovo"/>
                <a:sym typeface="Ovo"/>
              </a:rPr>
              <a:t>The World's Most Popular Mindsport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478900" y="2526295"/>
            <a:ext cx="8123927" cy="9034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753"/>
              </a:lnSpc>
            </a:pPr>
            <a:r>
              <a:rPr lang="en-US" sz="6493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Learn to Play Bridge!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82620" y="5113758"/>
            <a:ext cx="8202930" cy="11892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220"/>
              </a:lnSpc>
            </a:pPr>
            <a:r>
              <a:rPr lang="en-US" sz="2300">
                <a:solidFill>
                  <a:srgbClr val="010101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More than just a game, Bridge enhances your logical thinking, memory, and social skills. </a:t>
            </a:r>
            <a:r>
              <a:rPr lang="en-US" sz="2300">
                <a:solidFill>
                  <a:srgbClr val="010101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 </a:t>
            </a:r>
          </a:p>
          <a:p>
            <a:pPr algn="ctr" marL="0" indent="0" lvl="0">
              <a:lnSpc>
                <a:spcPts val="3220"/>
              </a:lnSpc>
            </a:pPr>
            <a:r>
              <a:rPr lang="en-US" sz="2300">
                <a:solidFill>
                  <a:srgbClr val="004AAD"/>
                </a:solidFill>
                <a:latin typeface="Fira Sans Light Bold"/>
                <a:ea typeface="Fira Sans Light Bold"/>
                <a:cs typeface="Fira Sans Light Bold"/>
                <a:sym typeface="Fira Sans Light Bold"/>
              </a:rPr>
              <a:t>No experience needed-Everyone is Welcome!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2484955" y="6847329"/>
            <a:ext cx="4198260" cy="3489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14"/>
              </a:lnSpc>
            </a:pPr>
            <a:r>
              <a:rPr lang="en-US" b="true" sz="2010" spc="178">
                <a:solidFill>
                  <a:srgbClr val="FFFFFF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{insert club website} 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3610481" y="1262643"/>
            <a:ext cx="1732538" cy="1139827"/>
          </a:xfrm>
          <a:custGeom>
            <a:avLst/>
            <a:gdLst/>
            <a:ahLst/>
            <a:cxnLst/>
            <a:rect r="r" b="b" t="t" l="l"/>
            <a:pathLst>
              <a:path h="1139827" w="1732538">
                <a:moveTo>
                  <a:pt x="0" y="0"/>
                </a:moveTo>
                <a:lnTo>
                  <a:pt x="1732538" y="0"/>
                </a:lnTo>
                <a:lnTo>
                  <a:pt x="1732538" y="1139827"/>
                </a:lnTo>
                <a:lnTo>
                  <a:pt x="0" y="11398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578534" y="6703367"/>
            <a:ext cx="744941" cy="750570"/>
          </a:xfrm>
          <a:custGeom>
            <a:avLst/>
            <a:gdLst/>
            <a:ahLst/>
            <a:cxnLst/>
            <a:rect r="r" b="b" t="t" l="l"/>
            <a:pathLst>
              <a:path h="750570" w="744941">
                <a:moveTo>
                  <a:pt x="0" y="0"/>
                </a:moveTo>
                <a:lnTo>
                  <a:pt x="744941" y="0"/>
                </a:lnTo>
                <a:lnTo>
                  <a:pt x="744941" y="750570"/>
                </a:lnTo>
                <a:lnTo>
                  <a:pt x="0" y="7505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4A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04030" y="1126536"/>
            <a:ext cx="9747765" cy="47625"/>
            <a:chOff x="0" y="0"/>
            <a:chExt cx="3289305" cy="1607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289305" cy="16071"/>
            </a:xfrm>
            <a:custGeom>
              <a:avLst/>
              <a:gdLst/>
              <a:ahLst/>
              <a:cxnLst/>
              <a:rect r="r" b="b" t="t" l="l"/>
              <a:pathLst>
                <a:path h="16071" w="3289305">
                  <a:moveTo>
                    <a:pt x="0" y="0"/>
                  </a:moveTo>
                  <a:lnTo>
                    <a:pt x="3289305" y="0"/>
                  </a:lnTo>
                  <a:lnTo>
                    <a:pt x="3289305" y="16071"/>
                  </a:lnTo>
                  <a:lnTo>
                    <a:pt x="0" y="16071"/>
                  </a:lnTo>
                  <a:close/>
                </a:path>
              </a:pathLst>
            </a:custGeom>
            <a:solidFill>
              <a:srgbClr val="D1A34C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289305" cy="54171"/>
            </a:xfrm>
            <a:prstGeom prst="rect">
              <a:avLst/>
            </a:prstGeom>
          </p:spPr>
          <p:txBody>
            <a:bodyPr anchor="ctr" rtlCol="false" tIns="26976" lIns="26976" bIns="26976" rIns="26976"/>
            <a:lstStyle/>
            <a:p>
              <a:pPr algn="ctr">
                <a:lnSpc>
                  <a:spcPts val="1932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681310" y="1164636"/>
            <a:ext cx="10102326" cy="5421757"/>
            <a:chOff x="0" y="0"/>
            <a:chExt cx="3646638" cy="195709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646638" cy="1957092"/>
            </a:xfrm>
            <a:custGeom>
              <a:avLst/>
              <a:gdLst/>
              <a:ahLst/>
              <a:cxnLst/>
              <a:rect r="r" b="b" t="t" l="l"/>
              <a:pathLst>
                <a:path h="1957092" w="3646638">
                  <a:moveTo>
                    <a:pt x="0" y="0"/>
                  </a:moveTo>
                  <a:lnTo>
                    <a:pt x="3646638" y="0"/>
                  </a:lnTo>
                  <a:lnTo>
                    <a:pt x="3646638" y="1957092"/>
                  </a:lnTo>
                  <a:lnTo>
                    <a:pt x="0" y="195709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646638" cy="19951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764368" y="2841419"/>
            <a:ext cx="1838587" cy="1298502"/>
          </a:xfrm>
          <a:custGeom>
            <a:avLst/>
            <a:gdLst/>
            <a:ahLst/>
            <a:cxnLst/>
            <a:rect r="r" b="b" t="t" l="l"/>
            <a:pathLst>
              <a:path h="1298502" w="1838587">
                <a:moveTo>
                  <a:pt x="0" y="0"/>
                </a:moveTo>
                <a:lnTo>
                  <a:pt x="1838587" y="0"/>
                </a:lnTo>
                <a:lnTo>
                  <a:pt x="1838587" y="1298502"/>
                </a:lnTo>
                <a:lnTo>
                  <a:pt x="0" y="12985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980794" y="5310268"/>
            <a:ext cx="7561878" cy="7824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$120 for 10 week course and includes textbook and membership of the club for 2025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-681310" y="6587461"/>
            <a:ext cx="9747765" cy="1086866"/>
            <a:chOff x="0" y="0"/>
            <a:chExt cx="3289305" cy="366754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3289305" cy="366754"/>
            </a:xfrm>
            <a:custGeom>
              <a:avLst/>
              <a:gdLst/>
              <a:ahLst/>
              <a:cxnLst/>
              <a:rect r="r" b="b" t="t" l="l"/>
              <a:pathLst>
                <a:path h="366754" w="3289305">
                  <a:moveTo>
                    <a:pt x="0" y="0"/>
                  </a:moveTo>
                  <a:lnTo>
                    <a:pt x="3289305" y="0"/>
                  </a:lnTo>
                  <a:lnTo>
                    <a:pt x="3289305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D1A34C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3289305" cy="404854"/>
            </a:xfrm>
            <a:prstGeom prst="rect">
              <a:avLst/>
            </a:prstGeom>
          </p:spPr>
          <p:txBody>
            <a:bodyPr anchor="ctr" rtlCol="false" tIns="26976" lIns="26976" bIns="26976" rIns="26976"/>
            <a:lstStyle/>
            <a:p>
              <a:pPr algn="ctr">
                <a:lnSpc>
                  <a:spcPts val="1932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-74824" y="6673186"/>
            <a:ext cx="9141279" cy="1086866"/>
            <a:chOff x="0" y="0"/>
            <a:chExt cx="3084651" cy="366754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3084651" cy="366754"/>
            </a:xfrm>
            <a:custGeom>
              <a:avLst/>
              <a:gdLst/>
              <a:ahLst/>
              <a:cxnLst/>
              <a:rect r="r" b="b" t="t" l="l"/>
              <a:pathLst>
                <a:path h="366754" w="3084651">
                  <a:moveTo>
                    <a:pt x="0" y="0"/>
                  </a:moveTo>
                  <a:lnTo>
                    <a:pt x="3084651" y="0"/>
                  </a:lnTo>
                  <a:lnTo>
                    <a:pt x="3084651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3084651" cy="404854"/>
            </a:xfrm>
            <a:prstGeom prst="rect">
              <a:avLst/>
            </a:prstGeom>
          </p:spPr>
          <p:txBody>
            <a:bodyPr anchor="ctr" rtlCol="false" tIns="26976" lIns="26976" bIns="26976" rIns="26976"/>
            <a:lstStyle/>
            <a:p>
              <a:pPr algn="ctr">
                <a:lnSpc>
                  <a:spcPts val="1932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7687682" y="6732293"/>
            <a:ext cx="1000760" cy="750570"/>
          </a:xfrm>
          <a:custGeom>
            <a:avLst/>
            <a:gdLst/>
            <a:ahLst/>
            <a:cxnLst/>
            <a:rect r="r" b="b" t="t" l="l"/>
            <a:pathLst>
              <a:path h="750570" w="1000760">
                <a:moveTo>
                  <a:pt x="0" y="0"/>
                </a:moveTo>
                <a:lnTo>
                  <a:pt x="1000760" y="0"/>
                </a:lnTo>
                <a:lnTo>
                  <a:pt x="1000760" y="750570"/>
                </a:lnTo>
                <a:lnTo>
                  <a:pt x="0" y="7505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396686" y="6867660"/>
            <a:ext cx="4198260" cy="3489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14"/>
              </a:lnSpc>
            </a:pPr>
            <a:r>
              <a:rPr lang="en-US" b="true" sz="2010" spc="178">
                <a:solidFill>
                  <a:srgbClr val="FFFFFF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{insert club website}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054986" y="3212544"/>
            <a:ext cx="5413494" cy="4838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Moonee Valley Bridge Club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433685" y="3820239"/>
            <a:ext cx="6489759" cy="4413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Bridge lessons in early Feb 2025.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634936" y="4394980"/>
            <a:ext cx="7842513" cy="7824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Start dates Mon 10th Feb 10am or Tues 11th Feb 7.15pm. </a:t>
            </a:r>
          </a:p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10 Weeks; 6 weeks of lessons + 4 weeks supervised play.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683662" y="154736"/>
            <a:ext cx="5989805" cy="77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1"/>
              </a:lnSpc>
            </a:pPr>
            <a:r>
              <a:rPr lang="en-US" sz="2201" spc="22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UNLOCK THE BENEFITS OF BRIDGE-  </a:t>
            </a:r>
          </a:p>
          <a:p>
            <a:pPr algn="ctr" marL="0" indent="0" lvl="0">
              <a:lnSpc>
                <a:spcPts val="3081"/>
              </a:lnSpc>
            </a:pPr>
            <a:r>
              <a:rPr lang="en-US" sz="2201" spc="22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JOIN OUR WELCOMING COMMUNITY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869572" y="1555436"/>
            <a:ext cx="5373240" cy="6248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680"/>
              </a:lnSpc>
            </a:pPr>
            <a:r>
              <a:rPr lang="en-US" sz="45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Learn to Play Bridge!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419349" y="2346521"/>
            <a:ext cx="8183479" cy="5425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54"/>
              </a:lnSpc>
            </a:pPr>
            <a:r>
              <a:rPr lang="en-US" sz="3898">
                <a:solidFill>
                  <a:srgbClr val="111111"/>
                </a:solidFill>
                <a:latin typeface="Ovo"/>
                <a:ea typeface="Ovo"/>
                <a:cs typeface="Ovo"/>
                <a:sym typeface="Ovo"/>
              </a:rPr>
              <a:t>The World's Most Popular Mindsport</a:t>
            </a:r>
          </a:p>
        </p:txBody>
      </p:sp>
      <p:sp>
        <p:nvSpPr>
          <p:cNvPr name="Freeform 24" id="24"/>
          <p:cNvSpPr/>
          <p:nvPr/>
        </p:nvSpPr>
        <p:spPr>
          <a:xfrm flipH="false" flipV="false" rot="0">
            <a:off x="578534" y="6703367"/>
            <a:ext cx="744941" cy="750570"/>
          </a:xfrm>
          <a:custGeom>
            <a:avLst/>
            <a:gdLst/>
            <a:ahLst/>
            <a:cxnLst/>
            <a:rect r="r" b="b" t="t" l="l"/>
            <a:pathLst>
              <a:path h="750570" w="744941">
                <a:moveTo>
                  <a:pt x="0" y="0"/>
                </a:moveTo>
                <a:lnTo>
                  <a:pt x="744941" y="0"/>
                </a:lnTo>
                <a:lnTo>
                  <a:pt x="744941" y="750570"/>
                </a:lnTo>
                <a:lnTo>
                  <a:pt x="0" y="7505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78221" y="5038726"/>
            <a:ext cx="4354400" cy="649311"/>
            <a:chOff x="0" y="0"/>
            <a:chExt cx="2758179" cy="41128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758179" cy="411289"/>
            </a:xfrm>
            <a:custGeom>
              <a:avLst/>
              <a:gdLst/>
              <a:ahLst/>
              <a:cxnLst/>
              <a:rect r="r" b="b" t="t" l="l"/>
              <a:pathLst>
                <a:path h="411289" w="2758179">
                  <a:moveTo>
                    <a:pt x="0" y="0"/>
                  </a:moveTo>
                  <a:lnTo>
                    <a:pt x="2758179" y="0"/>
                  </a:lnTo>
                  <a:lnTo>
                    <a:pt x="2758179" y="411289"/>
                  </a:lnTo>
                  <a:lnTo>
                    <a:pt x="0" y="4112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758179" cy="439864"/>
            </a:xfrm>
            <a:prstGeom prst="rect">
              <a:avLst/>
            </a:prstGeom>
          </p:spPr>
          <p:txBody>
            <a:bodyPr anchor="ctr" rtlCol="false" tIns="14371" lIns="14371" bIns="14371" rIns="14371"/>
            <a:lstStyle/>
            <a:p>
              <a:pPr algn="ctr">
                <a:lnSpc>
                  <a:spcPts val="102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5752716" y="502369"/>
            <a:ext cx="3200784" cy="6205300"/>
            <a:chOff x="0" y="0"/>
            <a:chExt cx="10374785" cy="2011340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0374785" cy="20113402"/>
            </a:xfrm>
            <a:custGeom>
              <a:avLst/>
              <a:gdLst/>
              <a:ahLst/>
              <a:cxnLst/>
              <a:rect r="r" b="b" t="t" l="l"/>
              <a:pathLst>
                <a:path h="20113402" w="10374785">
                  <a:moveTo>
                    <a:pt x="0" y="0"/>
                  </a:moveTo>
                  <a:lnTo>
                    <a:pt x="10374785" y="0"/>
                  </a:lnTo>
                  <a:lnTo>
                    <a:pt x="10374785" y="20113402"/>
                  </a:lnTo>
                  <a:lnTo>
                    <a:pt x="0" y="20113402"/>
                  </a:lnTo>
                  <a:close/>
                </a:path>
              </a:pathLst>
            </a:custGeom>
            <a:blipFill>
              <a:blip r:embed="rId2"/>
              <a:stretch>
                <a:fillRect l="-175817" t="0" r="-15166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244149" y="0"/>
            <a:ext cx="9338204" cy="981154"/>
            <a:chOff x="0" y="0"/>
            <a:chExt cx="5915036" cy="62148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915036" cy="621486"/>
            </a:xfrm>
            <a:custGeom>
              <a:avLst/>
              <a:gdLst/>
              <a:ahLst/>
              <a:cxnLst/>
              <a:rect r="r" b="b" t="t" l="l"/>
              <a:pathLst>
                <a:path h="621486" w="5915036">
                  <a:moveTo>
                    <a:pt x="0" y="0"/>
                  </a:moveTo>
                  <a:lnTo>
                    <a:pt x="5915036" y="0"/>
                  </a:lnTo>
                  <a:lnTo>
                    <a:pt x="5915036" y="621486"/>
                  </a:lnTo>
                  <a:lnTo>
                    <a:pt x="0" y="621486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28575"/>
              <a:ext cx="5915036" cy="650061"/>
            </a:xfrm>
            <a:prstGeom prst="rect">
              <a:avLst/>
            </a:prstGeom>
          </p:spPr>
          <p:txBody>
            <a:bodyPr anchor="ctr" rtlCol="false" tIns="14371" lIns="14371" bIns="14371" rIns="14371"/>
            <a:lstStyle/>
            <a:p>
              <a:pPr algn="ctr">
                <a:lnSpc>
                  <a:spcPts val="102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551523" y="2744130"/>
            <a:ext cx="4882051" cy="8135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120"/>
              </a:lnSpc>
            </a:pPr>
            <a:r>
              <a:rPr lang="en-US" sz="3000">
                <a:solidFill>
                  <a:srgbClr val="111111"/>
                </a:solidFill>
                <a:latin typeface="Ovo"/>
                <a:ea typeface="Ovo"/>
                <a:cs typeface="Ovo"/>
                <a:sym typeface="Ovo"/>
              </a:rPr>
              <a:t>Company, a Cuppa, Conversation &amp; Competition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59380" y="1767279"/>
            <a:ext cx="5373240" cy="5806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368"/>
              </a:lnSpc>
            </a:pPr>
            <a:r>
              <a:rPr lang="en-US" sz="42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Learn to Play Bridge!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63950" y="4995930"/>
            <a:ext cx="5436861" cy="7016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800"/>
              </a:lnSpc>
            </a:pPr>
            <a:r>
              <a:rPr lang="en-US" sz="2000">
                <a:solidFill>
                  <a:srgbClr val="010101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More than just a game, Bridge enhances your logical thinking, memory, and social skills.</a:t>
            </a:r>
            <a:r>
              <a:rPr lang="en-US" sz="2000">
                <a:solidFill>
                  <a:srgbClr val="004AAD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89182" y="80383"/>
            <a:ext cx="5989805" cy="77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1"/>
              </a:lnSpc>
            </a:pPr>
            <a:r>
              <a:rPr lang="en-US" sz="2201" spc="22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UNLOCK THE BENEFITS OF BRIDGE-  </a:t>
            </a:r>
          </a:p>
          <a:p>
            <a:pPr algn="ctr" marL="0" indent="0" lvl="0">
              <a:lnSpc>
                <a:spcPts val="3081"/>
              </a:lnSpc>
            </a:pPr>
            <a:r>
              <a:rPr lang="en-US" sz="2201" spc="220">
                <a:solidFill>
                  <a:srgbClr val="FFFFFF"/>
                </a:solidFill>
                <a:latin typeface="Ovo"/>
                <a:ea typeface="Ovo"/>
                <a:cs typeface="Ovo"/>
                <a:sym typeface="Ovo"/>
              </a:rPr>
              <a:t>JOIN OUR WELCOMING COMMUNITY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38096" y="2271756"/>
            <a:ext cx="5108906" cy="5334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00"/>
              </a:lnSpc>
            </a:pPr>
            <a:r>
              <a:rPr lang="en-US" sz="3000">
                <a:solidFill>
                  <a:srgbClr val="004AAD"/>
                </a:solidFill>
                <a:latin typeface="Ovo"/>
                <a:ea typeface="Ovo"/>
                <a:cs typeface="Ovo"/>
                <a:sym typeface="Ovo"/>
              </a:rPr>
              <a:t>Join Us for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-593041" y="6567129"/>
            <a:ext cx="9747765" cy="1086866"/>
            <a:chOff x="0" y="0"/>
            <a:chExt cx="3289305" cy="366754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3289305" cy="366754"/>
            </a:xfrm>
            <a:custGeom>
              <a:avLst/>
              <a:gdLst/>
              <a:ahLst/>
              <a:cxnLst/>
              <a:rect r="r" b="b" t="t" l="l"/>
              <a:pathLst>
                <a:path h="366754" w="3289305">
                  <a:moveTo>
                    <a:pt x="0" y="0"/>
                  </a:moveTo>
                  <a:lnTo>
                    <a:pt x="3289305" y="0"/>
                  </a:lnTo>
                  <a:lnTo>
                    <a:pt x="3289305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D1A34C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3289305" cy="404854"/>
            </a:xfrm>
            <a:prstGeom prst="rect">
              <a:avLst/>
            </a:prstGeom>
          </p:spPr>
          <p:txBody>
            <a:bodyPr anchor="ctr" rtlCol="false" tIns="26976" lIns="26976" bIns="26976" rIns="26976"/>
            <a:lstStyle/>
            <a:p>
              <a:pPr algn="ctr">
                <a:lnSpc>
                  <a:spcPts val="1932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445" y="6652854"/>
            <a:ext cx="9141279" cy="1086866"/>
            <a:chOff x="0" y="0"/>
            <a:chExt cx="3084651" cy="366754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3084651" cy="366754"/>
            </a:xfrm>
            <a:custGeom>
              <a:avLst/>
              <a:gdLst/>
              <a:ahLst/>
              <a:cxnLst/>
              <a:rect r="r" b="b" t="t" l="l"/>
              <a:pathLst>
                <a:path h="366754" w="3084651">
                  <a:moveTo>
                    <a:pt x="0" y="0"/>
                  </a:moveTo>
                  <a:lnTo>
                    <a:pt x="3084651" y="0"/>
                  </a:lnTo>
                  <a:lnTo>
                    <a:pt x="3084651" y="366754"/>
                  </a:lnTo>
                  <a:lnTo>
                    <a:pt x="0" y="36675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3084651" cy="404854"/>
            </a:xfrm>
            <a:prstGeom prst="rect">
              <a:avLst/>
            </a:prstGeom>
          </p:spPr>
          <p:txBody>
            <a:bodyPr anchor="ctr" rtlCol="false" tIns="26976" lIns="26976" bIns="26976" rIns="26976"/>
            <a:lstStyle/>
            <a:p>
              <a:pPr algn="ctr">
                <a:lnSpc>
                  <a:spcPts val="1932"/>
                </a:lnSpc>
              </a:pPr>
            </a:p>
          </p:txBody>
        </p:sp>
      </p:grpSp>
      <p:sp>
        <p:nvSpPr>
          <p:cNvPr name="Freeform 21" id="21"/>
          <p:cNvSpPr/>
          <p:nvPr/>
        </p:nvSpPr>
        <p:spPr>
          <a:xfrm flipH="false" flipV="false" rot="0">
            <a:off x="7775951" y="6711961"/>
            <a:ext cx="1000760" cy="750570"/>
          </a:xfrm>
          <a:custGeom>
            <a:avLst/>
            <a:gdLst/>
            <a:ahLst/>
            <a:cxnLst/>
            <a:rect r="r" b="b" t="t" l="l"/>
            <a:pathLst>
              <a:path h="750570" w="1000760">
                <a:moveTo>
                  <a:pt x="0" y="0"/>
                </a:moveTo>
                <a:lnTo>
                  <a:pt x="1000760" y="0"/>
                </a:lnTo>
                <a:lnTo>
                  <a:pt x="1000760" y="750570"/>
                </a:lnTo>
                <a:lnTo>
                  <a:pt x="0" y="7505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2" id="22"/>
          <p:cNvSpPr txBox="true"/>
          <p:nvPr/>
        </p:nvSpPr>
        <p:spPr>
          <a:xfrm rot="0">
            <a:off x="2484955" y="6847329"/>
            <a:ext cx="4198260" cy="3489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14"/>
              </a:lnSpc>
            </a:pPr>
            <a:r>
              <a:rPr lang="en-US" b="true" sz="2010" spc="178">
                <a:solidFill>
                  <a:srgbClr val="FFFFFF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{insert club website} </a:t>
            </a:r>
          </a:p>
        </p:txBody>
      </p:sp>
      <p:grpSp>
        <p:nvGrpSpPr>
          <p:cNvPr name="Group 23" id="23"/>
          <p:cNvGrpSpPr/>
          <p:nvPr/>
        </p:nvGrpSpPr>
        <p:grpSpPr>
          <a:xfrm rot="0">
            <a:off x="598072" y="3671997"/>
            <a:ext cx="4788954" cy="1261953"/>
            <a:chOff x="0" y="0"/>
            <a:chExt cx="6385272" cy="1682604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0" y="0"/>
              <a:ext cx="6385272" cy="1682604"/>
              <a:chOff x="0" y="0"/>
              <a:chExt cx="2167467" cy="571156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2167467" cy="571156"/>
              </a:xfrm>
              <a:custGeom>
                <a:avLst/>
                <a:gdLst/>
                <a:ahLst/>
                <a:cxnLst/>
                <a:rect r="r" b="b" t="t" l="l"/>
                <a:pathLst>
                  <a:path h="571156" w="2167467">
                    <a:moveTo>
                      <a:pt x="0" y="0"/>
                    </a:moveTo>
                    <a:lnTo>
                      <a:pt x="2167467" y="0"/>
                    </a:lnTo>
                    <a:lnTo>
                      <a:pt x="2167467" y="571156"/>
                    </a:lnTo>
                    <a:lnTo>
                      <a:pt x="0" y="57115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19050"/>
                <a:ext cx="2167467" cy="590206"/>
              </a:xfrm>
              <a:prstGeom prst="rect">
                <a:avLst/>
              </a:prstGeom>
            </p:spPr>
            <p:txBody>
              <a:bodyPr anchor="ctr" rtlCol="false" tIns="63878" lIns="63878" bIns="63878" rIns="63878"/>
              <a:lstStyle/>
              <a:p>
                <a:pPr algn="ctr">
                  <a:lnSpc>
                    <a:spcPts val="1214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AutoShape 27" id="27"/>
            <p:cNvSpPr/>
            <p:nvPr/>
          </p:nvSpPr>
          <p:spPr>
            <a:xfrm flipV="true">
              <a:off x="3213935" y="170363"/>
              <a:ext cx="0" cy="1418647"/>
            </a:xfrm>
            <a:prstGeom prst="line">
              <a:avLst/>
            </a:prstGeom>
            <a:ln cap="flat" w="42599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TextBox 28" id="28"/>
            <p:cNvSpPr txBox="true"/>
            <p:nvPr/>
          </p:nvSpPr>
          <p:spPr>
            <a:xfrm rot="0">
              <a:off x="3870607" y="74829"/>
              <a:ext cx="1643657" cy="53923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3"/>
                </a:lnSpc>
                <a:spcBef>
                  <a:spcPct val="0"/>
                </a:spcBef>
              </a:pPr>
              <a:r>
                <a:rPr lang="en-US" sz="2395">
                  <a:solidFill>
                    <a:srgbClr val="000000"/>
                  </a:solidFill>
                  <a:latin typeface="Ovo"/>
                  <a:ea typeface="Ovo"/>
                  <a:cs typeface="Ovo"/>
                  <a:sym typeface="Ovo"/>
                </a:rPr>
                <a:t>WHERE</a:t>
              </a:r>
            </a:p>
          </p:txBody>
        </p:sp>
        <p:sp>
          <p:nvSpPr>
            <p:cNvPr name="TextBox 29" id="29"/>
            <p:cNvSpPr txBox="true"/>
            <p:nvPr/>
          </p:nvSpPr>
          <p:spPr>
            <a:xfrm rot="0">
              <a:off x="741554" y="74829"/>
              <a:ext cx="1861884" cy="53923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3"/>
                </a:lnSpc>
                <a:spcBef>
                  <a:spcPct val="0"/>
                </a:spcBef>
              </a:pPr>
              <a:r>
                <a:rPr lang="en-US" sz="2395">
                  <a:solidFill>
                    <a:srgbClr val="000000"/>
                  </a:solidFill>
                  <a:latin typeface="Ovo"/>
                  <a:ea typeface="Ovo"/>
                  <a:cs typeface="Ovo"/>
                  <a:sym typeface="Ovo"/>
                </a:rPr>
                <a:t>WHEN</a:t>
              </a:r>
            </a:p>
          </p:txBody>
        </p:sp>
      </p:grpSp>
      <p:sp>
        <p:nvSpPr>
          <p:cNvPr name="TextBox 30" id="30"/>
          <p:cNvSpPr txBox="true"/>
          <p:nvPr/>
        </p:nvSpPr>
        <p:spPr>
          <a:xfrm rot="0">
            <a:off x="1618618" y="5755100"/>
            <a:ext cx="3519069" cy="7016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800"/>
              </a:lnSpc>
            </a:pPr>
            <a:r>
              <a:rPr lang="en-US" sz="2000">
                <a:solidFill>
                  <a:srgbClr val="004AAD"/>
                </a:solidFill>
                <a:latin typeface="Fira Sans Light Bold"/>
                <a:ea typeface="Fira Sans Light Bold"/>
                <a:cs typeface="Fira Sans Light Bold"/>
                <a:sym typeface="Fira Sans Light Bold"/>
              </a:rPr>
              <a:t>No experience needed-Everyone is Welcome!</a:t>
            </a:r>
          </a:p>
        </p:txBody>
      </p:sp>
      <p:sp>
        <p:nvSpPr>
          <p:cNvPr name="Freeform 31" id="31"/>
          <p:cNvSpPr/>
          <p:nvPr/>
        </p:nvSpPr>
        <p:spPr>
          <a:xfrm flipH="false" flipV="false" rot="0">
            <a:off x="883553" y="1089120"/>
            <a:ext cx="3700532" cy="621009"/>
          </a:xfrm>
          <a:custGeom>
            <a:avLst/>
            <a:gdLst/>
            <a:ahLst/>
            <a:cxnLst/>
            <a:rect r="r" b="b" t="t" l="l"/>
            <a:pathLst>
              <a:path h="621009" w="3700532">
                <a:moveTo>
                  <a:pt x="0" y="0"/>
                </a:moveTo>
                <a:lnTo>
                  <a:pt x="3700532" y="0"/>
                </a:lnTo>
                <a:lnTo>
                  <a:pt x="3700532" y="621009"/>
                </a:lnTo>
                <a:lnTo>
                  <a:pt x="0" y="6210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578534" y="6703367"/>
            <a:ext cx="744941" cy="750570"/>
          </a:xfrm>
          <a:custGeom>
            <a:avLst/>
            <a:gdLst/>
            <a:ahLst/>
            <a:cxnLst/>
            <a:rect r="r" b="b" t="t" l="l"/>
            <a:pathLst>
              <a:path h="750570" w="744941">
                <a:moveTo>
                  <a:pt x="0" y="0"/>
                </a:moveTo>
                <a:lnTo>
                  <a:pt x="744941" y="0"/>
                </a:lnTo>
                <a:lnTo>
                  <a:pt x="744941" y="750570"/>
                </a:lnTo>
                <a:lnTo>
                  <a:pt x="0" y="7505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DAGfaVb_xIM</dc:identifier>
  <dcterms:modified xsi:type="dcterms:W3CDTF">2011-08-01T06:04:30Z</dcterms:modified>
  <cp:revision>1</cp:revision>
  <dc:title>ABF Learn to Play Bridge Editable Social Media Posts</dc:title>
</cp:coreProperties>
</file>